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2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3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4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5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6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7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8.xml" ContentType="application/vnd.openxmlformats-officedocument.presentationml.notesSlid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notesSlides/notesSlide9.xml" ContentType="application/vnd.openxmlformats-officedocument.presentationml.notesSlide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notesSlides/notesSlide10.xml" ContentType="application/vnd.openxmlformats-officedocument.presentationml.notesSlide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notesSlides/notesSlide11.xml" ContentType="application/vnd.openxmlformats-officedocument.presentationml.notesSlide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notesSlides/notesSlide12.xml" ContentType="application/vnd.openxmlformats-officedocument.presentationml.notesSlide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notesSlides/notesSlide13.xml" ContentType="application/vnd.openxmlformats-officedocument.presentationml.notesSlide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notesSlides/notesSlide14.xml" ContentType="application/vnd.openxmlformats-officedocument.presentationml.notesSlide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notesSlides/notesSlide15.xml" ContentType="application/vnd.openxmlformats-officedocument.presentationml.notesSlide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notesSlides/notesSlide16.xml" ContentType="application/vnd.openxmlformats-officedocument.presentationml.notesSlide+xml"/>
  <Override PartName="/ppt/tags/tag356.xml" ContentType="application/vnd.openxmlformats-officedocument.presentationml.tags+xml"/>
  <Override PartName="/ppt/notesSlides/notesSlide17.xml" ContentType="application/vnd.openxmlformats-officedocument.presentationml.notesSlide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notesSlides/notesSlide18.xml" ContentType="application/vnd.openxmlformats-officedocument.presentationml.notesSlide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3631" r:id="rId2"/>
    <p:sldId id="3634" r:id="rId3"/>
    <p:sldId id="3033" r:id="rId4"/>
    <p:sldId id="3638" r:id="rId5"/>
    <p:sldId id="3637" r:id="rId6"/>
    <p:sldId id="3614" r:id="rId7"/>
    <p:sldId id="3645" r:id="rId8"/>
    <p:sldId id="3615" r:id="rId9"/>
    <p:sldId id="3032" r:id="rId10"/>
    <p:sldId id="3409" r:id="rId11"/>
    <p:sldId id="3410" r:id="rId12"/>
    <p:sldId id="3646" r:id="rId13"/>
    <p:sldId id="3640" r:id="rId14"/>
    <p:sldId id="3648" r:id="rId15"/>
    <p:sldId id="3617" r:id="rId16"/>
    <p:sldId id="3405" r:id="rId17"/>
    <p:sldId id="3652" r:id="rId18"/>
    <p:sldId id="3398" r:id="rId19"/>
    <p:sldId id="3620" r:id="rId20"/>
    <p:sldId id="3413" r:id="rId21"/>
    <p:sldId id="3414" r:id="rId22"/>
    <p:sldId id="3415" r:id="rId23"/>
    <p:sldId id="3621" r:id="rId24"/>
    <p:sldId id="3649" r:id="rId25"/>
    <p:sldId id="3412" r:id="rId26"/>
    <p:sldId id="3011" r:id="rId27"/>
    <p:sldId id="3049" r:id="rId28"/>
    <p:sldId id="3627" r:id="rId29"/>
    <p:sldId id="3654" r:id="rId30"/>
    <p:sldId id="3655" r:id="rId31"/>
    <p:sldId id="3656" r:id="rId32"/>
    <p:sldId id="3657" r:id="rId33"/>
    <p:sldId id="3658" r:id="rId34"/>
    <p:sldId id="3659" r:id="rId35"/>
    <p:sldId id="3660" r:id="rId36"/>
    <p:sldId id="3653" r:id="rId37"/>
    <p:sldId id="3034" r:id="rId38"/>
    <p:sldId id="3650" r:id="rId39"/>
    <p:sldId id="3392" r:id="rId40"/>
    <p:sldId id="3059" r:id="rId41"/>
    <p:sldId id="3401" r:id="rId42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2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2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2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2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2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5C41B518-5857-48E3-A865-88D824EF8AAF}">
          <p14:sldIdLst>
            <p14:sldId id="3631"/>
            <p14:sldId id="3634"/>
            <p14:sldId id="3033"/>
            <p14:sldId id="3638"/>
            <p14:sldId id="3637"/>
            <p14:sldId id="3614"/>
            <p14:sldId id="3645"/>
            <p14:sldId id="3615"/>
            <p14:sldId id="3032"/>
            <p14:sldId id="3409"/>
            <p14:sldId id="3410"/>
            <p14:sldId id="3646"/>
            <p14:sldId id="3640"/>
            <p14:sldId id="3648"/>
            <p14:sldId id="3617"/>
            <p14:sldId id="3405"/>
            <p14:sldId id="3652"/>
            <p14:sldId id="3398"/>
            <p14:sldId id="3620"/>
            <p14:sldId id="3413"/>
            <p14:sldId id="3414"/>
            <p14:sldId id="3415"/>
            <p14:sldId id="3621"/>
            <p14:sldId id="3649"/>
            <p14:sldId id="3412"/>
            <p14:sldId id="3011"/>
            <p14:sldId id="3049"/>
            <p14:sldId id="3627"/>
            <p14:sldId id="3654"/>
            <p14:sldId id="3655"/>
            <p14:sldId id="3656"/>
            <p14:sldId id="3657"/>
            <p14:sldId id="3658"/>
            <p14:sldId id="3659"/>
            <p14:sldId id="3660"/>
            <p14:sldId id="3653"/>
            <p14:sldId id="3034"/>
            <p14:sldId id="3650"/>
            <p14:sldId id="3392"/>
            <p14:sldId id="3059"/>
            <p14:sldId id="34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m McAllister" initials="LM" lastIdx="1" clrIdx="0">
    <p:extLst>
      <p:ext uri="{19B8F6BF-5375-455C-9EA6-DF929625EA0E}">
        <p15:presenceInfo xmlns:p15="http://schemas.microsoft.com/office/powerpoint/2012/main" userId="0bf4ef54df5f8db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33"/>
    <a:srgbClr val="FF33CC"/>
    <a:srgbClr val="B1EDBA"/>
    <a:srgbClr val="0B3CB5"/>
    <a:srgbClr val="FF9900"/>
    <a:srgbClr val="FF66FF"/>
    <a:srgbClr val="8FE2FF"/>
    <a:srgbClr val="993300"/>
    <a:srgbClr val="008000"/>
    <a:srgbClr val="C4C4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45" autoAdjust="0"/>
    <p:restoredTop sz="94674" autoAdjust="0"/>
  </p:normalViewPr>
  <p:slideViewPr>
    <p:cSldViewPr>
      <p:cViewPr varScale="1">
        <p:scale>
          <a:sx n="68" d="100"/>
          <a:sy n="68" d="100"/>
        </p:scale>
        <p:origin x="916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4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100" d="100"/>
          <a:sy n="100" d="100"/>
        </p:scale>
        <p:origin x="2550" y="7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226"/>
          </a:xfrm>
          <a:prstGeom prst="rect">
            <a:avLst/>
          </a:prstGeom>
        </p:spPr>
        <p:txBody>
          <a:bodyPr vert="horz" lIns="95207" tIns="47604" rIns="95207" bIns="4760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2" y="0"/>
            <a:ext cx="3170583" cy="480226"/>
          </a:xfrm>
          <a:prstGeom prst="rect">
            <a:avLst/>
          </a:prstGeom>
        </p:spPr>
        <p:txBody>
          <a:bodyPr vert="horz" lIns="95207" tIns="47604" rIns="95207" bIns="47604" rtlCol="0"/>
          <a:lstStyle>
            <a:lvl1pPr algn="r">
              <a:defRPr sz="1200"/>
            </a:lvl1pPr>
          </a:lstStyle>
          <a:p>
            <a:fld id="{604B58AC-C7F8-416D-A5A4-B8F902C26D08}" type="datetimeFigureOut">
              <a:rPr lang="en-US" smtClean="0"/>
              <a:pPr/>
              <a:t>7/3/2022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325"/>
            <a:ext cx="3170583" cy="480226"/>
          </a:xfrm>
          <a:prstGeom prst="rect">
            <a:avLst/>
          </a:prstGeom>
        </p:spPr>
        <p:txBody>
          <a:bodyPr vert="horz" lIns="95207" tIns="47604" rIns="95207" bIns="4760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9325"/>
            <a:ext cx="3170583" cy="480226"/>
          </a:xfrm>
          <a:prstGeom prst="rect">
            <a:avLst/>
          </a:prstGeom>
        </p:spPr>
        <p:txBody>
          <a:bodyPr vert="horz" lIns="95207" tIns="47604" rIns="95207" bIns="47604" rtlCol="0" anchor="b"/>
          <a:lstStyle>
            <a:lvl1pPr algn="r">
              <a:defRPr sz="1200"/>
            </a:lvl1pPr>
          </a:lstStyle>
          <a:p>
            <a:fld id="{7C42E441-F63C-45A5-A024-E3722F9A8D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276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583" cy="480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5" tIns="48327" rIns="96655" bIns="48327" numCol="1" anchor="t" anchorCtr="0" compatLnSpc="1">
            <a:prstTxWarp prst="textNoShape">
              <a:avLst/>
            </a:prstTxWarp>
          </a:bodyPr>
          <a:lstStyle>
            <a:lvl1pPr defTabSz="966950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2962" y="0"/>
            <a:ext cx="3170583" cy="480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5" tIns="48327" rIns="96655" bIns="48327" numCol="1" anchor="t" anchorCtr="0" compatLnSpc="1">
            <a:prstTxWarp prst="textNoShape">
              <a:avLst/>
            </a:prstTxWarp>
          </a:bodyPr>
          <a:lstStyle>
            <a:lvl1pPr algn="r" defTabSz="966950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2188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2183" y="4561313"/>
            <a:ext cx="5850835" cy="432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5" tIns="48327" rIns="96655" bIns="483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325"/>
            <a:ext cx="3170583" cy="480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5" tIns="48327" rIns="96655" bIns="48327" numCol="1" anchor="b" anchorCtr="0" compatLnSpc="1">
            <a:prstTxWarp prst="textNoShape">
              <a:avLst/>
            </a:prstTxWarp>
          </a:bodyPr>
          <a:lstStyle>
            <a:lvl1pPr defTabSz="966950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2962" y="9119325"/>
            <a:ext cx="3170583" cy="480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5" tIns="48327" rIns="96655" bIns="48327" numCol="1" anchor="b" anchorCtr="0" compatLnSpc="1">
            <a:prstTxWarp prst="textNoShape">
              <a:avLst/>
            </a:prstTxWarp>
          </a:bodyPr>
          <a:lstStyle>
            <a:lvl1pPr algn="r" defTabSz="966950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23F7926-949F-4EC2-809A-7170E159D4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52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F7926-949F-4EC2-809A-7170E159D40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774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F7926-949F-4EC2-809A-7170E159D40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17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F7926-949F-4EC2-809A-7170E159D40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0646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F7926-949F-4EC2-809A-7170E159D40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874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F7926-949F-4EC2-809A-7170E159D40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4298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F7926-949F-4EC2-809A-7170E159D40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038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F7926-949F-4EC2-809A-7170E159D40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324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F7926-949F-4EC2-809A-7170E159D40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0713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F7926-949F-4EC2-809A-7170E159D40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1587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F7926-949F-4EC2-809A-7170E159D40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614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F7926-949F-4EC2-809A-7170E159D40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727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F7926-949F-4EC2-809A-7170E159D40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775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F7926-949F-4EC2-809A-7170E159D40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925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F7926-949F-4EC2-809A-7170E159D40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946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F7926-949F-4EC2-809A-7170E159D40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078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F7926-949F-4EC2-809A-7170E159D40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011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F7926-949F-4EC2-809A-7170E159D40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100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F7926-949F-4EC2-809A-7170E159D40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150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F7926-949F-4EC2-809A-7170E159D40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83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32E35-BE76-47EE-BB57-A9CEEDD2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E6FD4-DD78-455E-8DF0-A700E9B970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94639-CDD3-474B-9D4A-504FD688C9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FCF15-0AB7-458E-95CE-8E99A484E0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08E6F-3E73-4660-BC79-CC817D3CE4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15632-F883-4B0E-92B5-14952AFA59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7ADE0B-26CF-49C3-954B-40A25100A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1CFA5-EAEF-4E04-BA50-58267FE99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AC54B-98BB-4D54-941A-68A8D88E34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3BA90-8779-4A29-B7CB-48E5FB1219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5DAD2-A46D-4932-8D68-D40E5796D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D131E-60EF-4FD4-B47B-D73831ED2C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58E25-43C6-401D-BEFC-CD9205DE6D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CBCD7-E745-4D1E-B4DE-F0083ED063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9CD3DBD-E44A-4224-BCF2-9C28F3C825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1000" y="6172200"/>
            <a:ext cx="8229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4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.png"/><Relationship Id="rId17" Type="http://schemas.openxmlformats.org/officeDocument/2006/relationships/image" Target="../media/image8.png"/><Relationship Id="rId2" Type="http://schemas.openxmlformats.org/officeDocument/2006/relationships/tags" Target="../tags/tag2.xml"/><Relationship Id="rId16" Type="http://schemas.openxmlformats.org/officeDocument/2006/relationships/image" Target="../media/image7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.png"/><Relationship Id="rId5" Type="http://schemas.openxmlformats.org/officeDocument/2006/relationships/tags" Target="../tags/tag5.xml"/><Relationship Id="rId1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tags" Target="../tags/tag4.xml"/><Relationship Id="rId9" Type="http://schemas.openxmlformats.org/officeDocument/2006/relationships/image" Target="../media/image1.png"/><Relationship Id="rId1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100.xml"/><Relationship Id="rId18" Type="http://schemas.openxmlformats.org/officeDocument/2006/relationships/tags" Target="../tags/tag105.xml"/><Relationship Id="rId26" Type="http://schemas.openxmlformats.org/officeDocument/2006/relationships/image" Target="../media/image92.png"/><Relationship Id="rId21" Type="http://schemas.openxmlformats.org/officeDocument/2006/relationships/image" Target="../media/image87.png"/><Relationship Id="rId34" Type="http://schemas.openxmlformats.org/officeDocument/2006/relationships/image" Target="../media/image100.png"/><Relationship Id="rId7" Type="http://schemas.openxmlformats.org/officeDocument/2006/relationships/tags" Target="../tags/tag94.xml"/><Relationship Id="rId12" Type="http://schemas.openxmlformats.org/officeDocument/2006/relationships/tags" Target="../tags/tag99.xml"/><Relationship Id="rId17" Type="http://schemas.openxmlformats.org/officeDocument/2006/relationships/tags" Target="../tags/tag104.xml"/><Relationship Id="rId25" Type="http://schemas.openxmlformats.org/officeDocument/2006/relationships/image" Target="../media/image91.png"/><Relationship Id="rId33" Type="http://schemas.openxmlformats.org/officeDocument/2006/relationships/image" Target="../media/image99.png"/><Relationship Id="rId38" Type="http://schemas.openxmlformats.org/officeDocument/2006/relationships/image" Target="../media/image104.png"/><Relationship Id="rId2" Type="http://schemas.openxmlformats.org/officeDocument/2006/relationships/tags" Target="../tags/tag89.xml"/><Relationship Id="rId16" Type="http://schemas.openxmlformats.org/officeDocument/2006/relationships/tags" Target="../tags/tag103.xml"/><Relationship Id="rId20" Type="http://schemas.openxmlformats.org/officeDocument/2006/relationships/notesSlide" Target="../notesSlides/notesSlide8.xml"/><Relationship Id="rId29" Type="http://schemas.openxmlformats.org/officeDocument/2006/relationships/image" Target="../media/image95.png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11" Type="http://schemas.openxmlformats.org/officeDocument/2006/relationships/tags" Target="../tags/tag98.xml"/><Relationship Id="rId24" Type="http://schemas.openxmlformats.org/officeDocument/2006/relationships/image" Target="../media/image90.png"/><Relationship Id="rId32" Type="http://schemas.openxmlformats.org/officeDocument/2006/relationships/image" Target="../media/image98.png"/><Relationship Id="rId37" Type="http://schemas.openxmlformats.org/officeDocument/2006/relationships/image" Target="../media/image103.png"/><Relationship Id="rId5" Type="http://schemas.openxmlformats.org/officeDocument/2006/relationships/tags" Target="../tags/tag92.xml"/><Relationship Id="rId15" Type="http://schemas.openxmlformats.org/officeDocument/2006/relationships/tags" Target="../tags/tag102.xml"/><Relationship Id="rId23" Type="http://schemas.openxmlformats.org/officeDocument/2006/relationships/image" Target="../media/image89.png"/><Relationship Id="rId28" Type="http://schemas.openxmlformats.org/officeDocument/2006/relationships/image" Target="../media/image94.png"/><Relationship Id="rId36" Type="http://schemas.openxmlformats.org/officeDocument/2006/relationships/image" Target="../media/image102.png"/><Relationship Id="rId10" Type="http://schemas.openxmlformats.org/officeDocument/2006/relationships/tags" Target="../tags/tag97.xml"/><Relationship Id="rId19" Type="http://schemas.openxmlformats.org/officeDocument/2006/relationships/slideLayout" Target="../slideLayouts/slideLayout2.xml"/><Relationship Id="rId31" Type="http://schemas.openxmlformats.org/officeDocument/2006/relationships/image" Target="../media/image97.png"/><Relationship Id="rId4" Type="http://schemas.openxmlformats.org/officeDocument/2006/relationships/tags" Target="../tags/tag91.xml"/><Relationship Id="rId9" Type="http://schemas.openxmlformats.org/officeDocument/2006/relationships/tags" Target="../tags/tag96.xml"/><Relationship Id="rId14" Type="http://schemas.openxmlformats.org/officeDocument/2006/relationships/tags" Target="../tags/tag101.xml"/><Relationship Id="rId22" Type="http://schemas.openxmlformats.org/officeDocument/2006/relationships/image" Target="../media/image88.png"/><Relationship Id="rId27" Type="http://schemas.openxmlformats.org/officeDocument/2006/relationships/image" Target="../media/image93.png"/><Relationship Id="rId30" Type="http://schemas.openxmlformats.org/officeDocument/2006/relationships/image" Target="../media/image96.png"/><Relationship Id="rId35" Type="http://schemas.openxmlformats.org/officeDocument/2006/relationships/image" Target="../media/image101.png"/><Relationship Id="rId8" Type="http://schemas.openxmlformats.org/officeDocument/2006/relationships/tags" Target="../tags/tag95.xml"/><Relationship Id="rId3" Type="http://schemas.openxmlformats.org/officeDocument/2006/relationships/tags" Target="../tags/tag90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118.xml"/><Relationship Id="rId18" Type="http://schemas.openxmlformats.org/officeDocument/2006/relationships/notesSlide" Target="../notesSlides/notesSlide9.xml"/><Relationship Id="rId26" Type="http://schemas.openxmlformats.org/officeDocument/2006/relationships/image" Target="../media/image100.png"/><Relationship Id="rId3" Type="http://schemas.openxmlformats.org/officeDocument/2006/relationships/tags" Target="../tags/tag108.xml"/><Relationship Id="rId21" Type="http://schemas.openxmlformats.org/officeDocument/2006/relationships/image" Target="../media/image95.png"/><Relationship Id="rId34" Type="http://schemas.openxmlformats.org/officeDocument/2006/relationships/image" Target="../media/image101.png"/><Relationship Id="rId7" Type="http://schemas.openxmlformats.org/officeDocument/2006/relationships/tags" Target="../tags/tag112.xml"/><Relationship Id="rId12" Type="http://schemas.openxmlformats.org/officeDocument/2006/relationships/tags" Target="../tags/tag117.xml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99.png"/><Relationship Id="rId33" Type="http://schemas.openxmlformats.org/officeDocument/2006/relationships/image" Target="../media/image109.png"/><Relationship Id="rId2" Type="http://schemas.openxmlformats.org/officeDocument/2006/relationships/tags" Target="../tags/tag107.xml"/><Relationship Id="rId16" Type="http://schemas.openxmlformats.org/officeDocument/2006/relationships/tags" Target="../tags/tag121.xml"/><Relationship Id="rId20" Type="http://schemas.openxmlformats.org/officeDocument/2006/relationships/image" Target="../media/image93.png"/><Relationship Id="rId29" Type="http://schemas.openxmlformats.org/officeDocument/2006/relationships/image" Target="../media/image104.png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1" Type="http://schemas.openxmlformats.org/officeDocument/2006/relationships/tags" Target="../tags/tag116.xml"/><Relationship Id="rId24" Type="http://schemas.openxmlformats.org/officeDocument/2006/relationships/image" Target="../media/image98.png"/><Relationship Id="rId32" Type="http://schemas.openxmlformats.org/officeDocument/2006/relationships/image" Target="../media/image108.png"/><Relationship Id="rId5" Type="http://schemas.openxmlformats.org/officeDocument/2006/relationships/tags" Target="../tags/tag110.xml"/><Relationship Id="rId15" Type="http://schemas.openxmlformats.org/officeDocument/2006/relationships/tags" Target="../tags/tag120.xml"/><Relationship Id="rId23" Type="http://schemas.openxmlformats.org/officeDocument/2006/relationships/image" Target="../media/image97.png"/><Relationship Id="rId28" Type="http://schemas.openxmlformats.org/officeDocument/2006/relationships/image" Target="../media/image105.png"/><Relationship Id="rId10" Type="http://schemas.openxmlformats.org/officeDocument/2006/relationships/tags" Target="../tags/tag115.xml"/><Relationship Id="rId19" Type="http://schemas.openxmlformats.org/officeDocument/2006/relationships/image" Target="../media/image88.png"/><Relationship Id="rId31" Type="http://schemas.openxmlformats.org/officeDocument/2006/relationships/image" Target="../media/image107.png"/><Relationship Id="rId4" Type="http://schemas.openxmlformats.org/officeDocument/2006/relationships/tags" Target="../tags/tag109.xml"/><Relationship Id="rId9" Type="http://schemas.openxmlformats.org/officeDocument/2006/relationships/tags" Target="../tags/tag114.xml"/><Relationship Id="rId14" Type="http://schemas.openxmlformats.org/officeDocument/2006/relationships/tags" Target="../tags/tag119.xml"/><Relationship Id="rId22" Type="http://schemas.openxmlformats.org/officeDocument/2006/relationships/image" Target="../media/image96.png"/><Relationship Id="rId27" Type="http://schemas.openxmlformats.org/officeDocument/2006/relationships/image" Target="../media/image102.png"/><Relationship Id="rId30" Type="http://schemas.openxmlformats.org/officeDocument/2006/relationships/image" Target="../media/image106.png"/><Relationship Id="rId8" Type="http://schemas.openxmlformats.org/officeDocument/2006/relationships/tags" Target="../tags/tag113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134.xml"/><Relationship Id="rId18" Type="http://schemas.openxmlformats.org/officeDocument/2006/relationships/notesSlide" Target="../notesSlides/notesSlide10.xml"/><Relationship Id="rId26" Type="http://schemas.openxmlformats.org/officeDocument/2006/relationships/image" Target="../media/image100.png"/><Relationship Id="rId3" Type="http://schemas.openxmlformats.org/officeDocument/2006/relationships/tags" Target="../tags/tag124.xml"/><Relationship Id="rId21" Type="http://schemas.openxmlformats.org/officeDocument/2006/relationships/image" Target="../media/image95.png"/><Relationship Id="rId34" Type="http://schemas.openxmlformats.org/officeDocument/2006/relationships/image" Target="../media/image101.png"/><Relationship Id="rId7" Type="http://schemas.openxmlformats.org/officeDocument/2006/relationships/tags" Target="../tags/tag128.xml"/><Relationship Id="rId12" Type="http://schemas.openxmlformats.org/officeDocument/2006/relationships/tags" Target="../tags/tag133.xml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99.png"/><Relationship Id="rId33" Type="http://schemas.openxmlformats.org/officeDocument/2006/relationships/image" Target="../media/image111.png"/><Relationship Id="rId2" Type="http://schemas.openxmlformats.org/officeDocument/2006/relationships/tags" Target="../tags/tag123.xml"/><Relationship Id="rId16" Type="http://schemas.openxmlformats.org/officeDocument/2006/relationships/tags" Target="../tags/tag137.xml"/><Relationship Id="rId20" Type="http://schemas.openxmlformats.org/officeDocument/2006/relationships/image" Target="../media/image93.png"/><Relationship Id="rId29" Type="http://schemas.openxmlformats.org/officeDocument/2006/relationships/image" Target="../media/image104.png"/><Relationship Id="rId1" Type="http://schemas.openxmlformats.org/officeDocument/2006/relationships/tags" Target="../tags/tag122.xml"/><Relationship Id="rId6" Type="http://schemas.openxmlformats.org/officeDocument/2006/relationships/tags" Target="../tags/tag127.xml"/><Relationship Id="rId11" Type="http://schemas.openxmlformats.org/officeDocument/2006/relationships/tags" Target="../tags/tag132.xml"/><Relationship Id="rId24" Type="http://schemas.openxmlformats.org/officeDocument/2006/relationships/image" Target="../media/image98.png"/><Relationship Id="rId32" Type="http://schemas.openxmlformats.org/officeDocument/2006/relationships/image" Target="../media/image110.png"/><Relationship Id="rId5" Type="http://schemas.openxmlformats.org/officeDocument/2006/relationships/tags" Target="../tags/tag126.xml"/><Relationship Id="rId15" Type="http://schemas.openxmlformats.org/officeDocument/2006/relationships/tags" Target="../tags/tag136.xml"/><Relationship Id="rId23" Type="http://schemas.openxmlformats.org/officeDocument/2006/relationships/image" Target="../media/image97.png"/><Relationship Id="rId28" Type="http://schemas.openxmlformats.org/officeDocument/2006/relationships/image" Target="../media/image105.png"/><Relationship Id="rId10" Type="http://schemas.openxmlformats.org/officeDocument/2006/relationships/tags" Target="../tags/tag131.xml"/><Relationship Id="rId19" Type="http://schemas.openxmlformats.org/officeDocument/2006/relationships/image" Target="../media/image88.png"/><Relationship Id="rId31" Type="http://schemas.openxmlformats.org/officeDocument/2006/relationships/image" Target="../media/image107.png"/><Relationship Id="rId4" Type="http://schemas.openxmlformats.org/officeDocument/2006/relationships/tags" Target="../tags/tag125.xml"/><Relationship Id="rId9" Type="http://schemas.openxmlformats.org/officeDocument/2006/relationships/tags" Target="../tags/tag130.xml"/><Relationship Id="rId14" Type="http://schemas.openxmlformats.org/officeDocument/2006/relationships/tags" Target="../tags/tag135.xml"/><Relationship Id="rId22" Type="http://schemas.openxmlformats.org/officeDocument/2006/relationships/image" Target="../media/image96.png"/><Relationship Id="rId27" Type="http://schemas.openxmlformats.org/officeDocument/2006/relationships/image" Target="../media/image102.png"/><Relationship Id="rId30" Type="http://schemas.openxmlformats.org/officeDocument/2006/relationships/image" Target="../media/image106.png"/><Relationship Id="rId8" Type="http://schemas.openxmlformats.org/officeDocument/2006/relationships/tags" Target="../tags/tag12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45.xml"/><Relationship Id="rId13" Type="http://schemas.openxmlformats.org/officeDocument/2006/relationships/image" Target="../media/image115.png"/><Relationship Id="rId18" Type="http://schemas.openxmlformats.org/officeDocument/2006/relationships/image" Target="../media/image119.png"/><Relationship Id="rId3" Type="http://schemas.openxmlformats.org/officeDocument/2006/relationships/tags" Target="../tags/tag140.xml"/><Relationship Id="rId7" Type="http://schemas.openxmlformats.org/officeDocument/2006/relationships/tags" Target="../tags/tag144.xml"/><Relationship Id="rId12" Type="http://schemas.openxmlformats.org/officeDocument/2006/relationships/image" Target="../media/image114.png"/><Relationship Id="rId17" Type="http://schemas.openxmlformats.org/officeDocument/2006/relationships/image" Target="../media/image118.png"/><Relationship Id="rId2" Type="http://schemas.openxmlformats.org/officeDocument/2006/relationships/tags" Target="../tags/tag139.xml"/><Relationship Id="rId16" Type="http://schemas.openxmlformats.org/officeDocument/2006/relationships/image" Target="../media/image23.png"/><Relationship Id="rId1" Type="http://schemas.openxmlformats.org/officeDocument/2006/relationships/tags" Target="../tags/tag138.xml"/><Relationship Id="rId6" Type="http://schemas.openxmlformats.org/officeDocument/2006/relationships/tags" Target="../tags/tag143.xml"/><Relationship Id="rId11" Type="http://schemas.openxmlformats.org/officeDocument/2006/relationships/image" Target="../media/image113.png"/><Relationship Id="rId5" Type="http://schemas.openxmlformats.org/officeDocument/2006/relationships/tags" Target="../tags/tag142.xml"/><Relationship Id="rId15" Type="http://schemas.openxmlformats.org/officeDocument/2006/relationships/image" Target="../media/image117.png"/><Relationship Id="rId10" Type="http://schemas.openxmlformats.org/officeDocument/2006/relationships/image" Target="../media/image112.jpeg"/><Relationship Id="rId4" Type="http://schemas.openxmlformats.org/officeDocument/2006/relationships/tags" Target="../tags/tag141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6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58.xml"/><Relationship Id="rId18" Type="http://schemas.openxmlformats.org/officeDocument/2006/relationships/notesSlide" Target="../notesSlides/notesSlide11.xml"/><Relationship Id="rId26" Type="http://schemas.openxmlformats.org/officeDocument/2006/relationships/image" Target="../media/image120.png"/><Relationship Id="rId3" Type="http://schemas.openxmlformats.org/officeDocument/2006/relationships/tags" Target="../tags/tag148.xml"/><Relationship Id="rId21" Type="http://schemas.openxmlformats.org/officeDocument/2006/relationships/image" Target="../media/image93.png"/><Relationship Id="rId34" Type="http://schemas.openxmlformats.org/officeDocument/2006/relationships/image" Target="../media/image102.png"/><Relationship Id="rId7" Type="http://schemas.openxmlformats.org/officeDocument/2006/relationships/tags" Target="../tags/tag152.xml"/><Relationship Id="rId12" Type="http://schemas.openxmlformats.org/officeDocument/2006/relationships/tags" Target="../tags/tag157.xml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98.png"/><Relationship Id="rId33" Type="http://schemas.openxmlformats.org/officeDocument/2006/relationships/image" Target="../media/image121.png"/><Relationship Id="rId2" Type="http://schemas.openxmlformats.org/officeDocument/2006/relationships/tags" Target="../tags/tag147.xml"/><Relationship Id="rId16" Type="http://schemas.openxmlformats.org/officeDocument/2006/relationships/tags" Target="../tags/tag161.xml"/><Relationship Id="rId20" Type="http://schemas.openxmlformats.org/officeDocument/2006/relationships/image" Target="../media/image88.png"/><Relationship Id="rId29" Type="http://schemas.openxmlformats.org/officeDocument/2006/relationships/image" Target="../media/image104.png"/><Relationship Id="rId1" Type="http://schemas.openxmlformats.org/officeDocument/2006/relationships/tags" Target="../tags/tag146.xml"/><Relationship Id="rId6" Type="http://schemas.openxmlformats.org/officeDocument/2006/relationships/tags" Target="../tags/tag151.xml"/><Relationship Id="rId11" Type="http://schemas.openxmlformats.org/officeDocument/2006/relationships/tags" Target="../tags/tag156.xml"/><Relationship Id="rId24" Type="http://schemas.openxmlformats.org/officeDocument/2006/relationships/image" Target="../media/image97.png"/><Relationship Id="rId32" Type="http://schemas.openxmlformats.org/officeDocument/2006/relationships/image" Target="../media/image110.png"/><Relationship Id="rId5" Type="http://schemas.openxmlformats.org/officeDocument/2006/relationships/tags" Target="../tags/tag150.xml"/><Relationship Id="rId15" Type="http://schemas.openxmlformats.org/officeDocument/2006/relationships/tags" Target="../tags/tag160.xml"/><Relationship Id="rId23" Type="http://schemas.openxmlformats.org/officeDocument/2006/relationships/image" Target="../media/image96.png"/><Relationship Id="rId28" Type="http://schemas.openxmlformats.org/officeDocument/2006/relationships/image" Target="../media/image105.png"/><Relationship Id="rId10" Type="http://schemas.openxmlformats.org/officeDocument/2006/relationships/tags" Target="../tags/tag155.xml"/><Relationship Id="rId19" Type="http://schemas.openxmlformats.org/officeDocument/2006/relationships/image" Target="../media/image101.png"/><Relationship Id="rId31" Type="http://schemas.openxmlformats.org/officeDocument/2006/relationships/image" Target="../media/image107.png"/><Relationship Id="rId4" Type="http://schemas.openxmlformats.org/officeDocument/2006/relationships/tags" Target="../tags/tag149.xml"/><Relationship Id="rId9" Type="http://schemas.openxmlformats.org/officeDocument/2006/relationships/tags" Target="../tags/tag154.xml"/><Relationship Id="rId14" Type="http://schemas.openxmlformats.org/officeDocument/2006/relationships/tags" Target="../tags/tag159.xml"/><Relationship Id="rId22" Type="http://schemas.openxmlformats.org/officeDocument/2006/relationships/image" Target="../media/image95.png"/><Relationship Id="rId27" Type="http://schemas.openxmlformats.org/officeDocument/2006/relationships/image" Target="../media/image100.png"/><Relationship Id="rId30" Type="http://schemas.openxmlformats.org/officeDocument/2006/relationships/image" Target="../media/image106.png"/><Relationship Id="rId8" Type="http://schemas.openxmlformats.org/officeDocument/2006/relationships/tags" Target="../tags/tag15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png"/><Relationship Id="rId3" Type="http://schemas.openxmlformats.org/officeDocument/2006/relationships/tags" Target="../tags/tag16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26.png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tags" Target="../tags/tag167.xml"/><Relationship Id="rId11" Type="http://schemas.openxmlformats.org/officeDocument/2006/relationships/image" Target="../media/image125.png"/><Relationship Id="rId5" Type="http://schemas.openxmlformats.org/officeDocument/2006/relationships/tags" Target="../tags/tag166.xml"/><Relationship Id="rId10" Type="http://schemas.openxmlformats.org/officeDocument/2006/relationships/image" Target="../media/image124.png"/><Relationship Id="rId4" Type="http://schemas.openxmlformats.org/officeDocument/2006/relationships/tags" Target="../tags/tag165.xml"/><Relationship Id="rId9" Type="http://schemas.openxmlformats.org/officeDocument/2006/relationships/image" Target="../media/image1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75.xml"/><Relationship Id="rId13" Type="http://schemas.openxmlformats.org/officeDocument/2006/relationships/image" Target="../media/image131.png"/><Relationship Id="rId3" Type="http://schemas.openxmlformats.org/officeDocument/2006/relationships/tags" Target="../tags/tag170.xml"/><Relationship Id="rId7" Type="http://schemas.openxmlformats.org/officeDocument/2006/relationships/tags" Target="../tags/tag174.xml"/><Relationship Id="rId12" Type="http://schemas.openxmlformats.org/officeDocument/2006/relationships/image" Target="../media/image130.png"/><Relationship Id="rId17" Type="http://schemas.openxmlformats.org/officeDocument/2006/relationships/image" Target="../media/image135.png"/><Relationship Id="rId2" Type="http://schemas.openxmlformats.org/officeDocument/2006/relationships/tags" Target="../tags/tag169.xml"/><Relationship Id="rId16" Type="http://schemas.openxmlformats.org/officeDocument/2006/relationships/image" Target="../media/image134.png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11" Type="http://schemas.openxmlformats.org/officeDocument/2006/relationships/image" Target="../media/image129.png"/><Relationship Id="rId5" Type="http://schemas.openxmlformats.org/officeDocument/2006/relationships/tags" Target="../tags/tag172.xml"/><Relationship Id="rId15" Type="http://schemas.openxmlformats.org/officeDocument/2006/relationships/image" Target="../media/image133.png"/><Relationship Id="rId10" Type="http://schemas.openxmlformats.org/officeDocument/2006/relationships/image" Target="../media/image128.png"/><Relationship Id="rId4" Type="http://schemas.openxmlformats.org/officeDocument/2006/relationships/tags" Target="../tags/tag171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83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38.png"/><Relationship Id="rId3" Type="http://schemas.openxmlformats.org/officeDocument/2006/relationships/tags" Target="../tags/tag178.xml"/><Relationship Id="rId21" Type="http://schemas.openxmlformats.org/officeDocument/2006/relationships/image" Target="../media/image141.png"/><Relationship Id="rId7" Type="http://schemas.openxmlformats.org/officeDocument/2006/relationships/tags" Target="../tags/tag182.xml"/><Relationship Id="rId12" Type="http://schemas.openxmlformats.org/officeDocument/2006/relationships/tags" Target="../tags/tag187.xml"/><Relationship Id="rId17" Type="http://schemas.openxmlformats.org/officeDocument/2006/relationships/image" Target="../media/image137.png"/><Relationship Id="rId25" Type="http://schemas.openxmlformats.org/officeDocument/2006/relationships/image" Target="../media/image145.png"/><Relationship Id="rId2" Type="http://schemas.openxmlformats.org/officeDocument/2006/relationships/tags" Target="../tags/tag177.xml"/><Relationship Id="rId16" Type="http://schemas.openxmlformats.org/officeDocument/2006/relationships/image" Target="../media/image136.png"/><Relationship Id="rId20" Type="http://schemas.openxmlformats.org/officeDocument/2006/relationships/image" Target="../media/image140.png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11" Type="http://schemas.openxmlformats.org/officeDocument/2006/relationships/tags" Target="../tags/tag186.xml"/><Relationship Id="rId24" Type="http://schemas.openxmlformats.org/officeDocument/2006/relationships/image" Target="../media/image144.png"/><Relationship Id="rId5" Type="http://schemas.openxmlformats.org/officeDocument/2006/relationships/tags" Target="../tags/tag180.xml"/><Relationship Id="rId15" Type="http://schemas.openxmlformats.org/officeDocument/2006/relationships/image" Target="../media/image129.png"/><Relationship Id="rId23" Type="http://schemas.openxmlformats.org/officeDocument/2006/relationships/image" Target="../media/image143.png"/><Relationship Id="rId10" Type="http://schemas.openxmlformats.org/officeDocument/2006/relationships/tags" Target="../tags/tag185.xml"/><Relationship Id="rId19" Type="http://schemas.openxmlformats.org/officeDocument/2006/relationships/image" Target="../media/image139.png"/><Relationship Id="rId4" Type="http://schemas.openxmlformats.org/officeDocument/2006/relationships/tags" Target="../tags/tag179.xml"/><Relationship Id="rId9" Type="http://schemas.openxmlformats.org/officeDocument/2006/relationships/tags" Target="../tags/tag184.xml"/><Relationship Id="rId14" Type="http://schemas.openxmlformats.org/officeDocument/2006/relationships/image" Target="../media/image128.png"/><Relationship Id="rId22" Type="http://schemas.openxmlformats.org/officeDocument/2006/relationships/image" Target="../media/image1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95.xml"/><Relationship Id="rId13" Type="http://schemas.openxmlformats.org/officeDocument/2006/relationships/tags" Target="../tags/tag200.xml"/><Relationship Id="rId18" Type="http://schemas.openxmlformats.org/officeDocument/2006/relationships/image" Target="../media/image147.png"/><Relationship Id="rId26" Type="http://schemas.openxmlformats.org/officeDocument/2006/relationships/image" Target="../media/image155.png"/><Relationship Id="rId3" Type="http://schemas.openxmlformats.org/officeDocument/2006/relationships/tags" Target="../tags/tag190.xml"/><Relationship Id="rId21" Type="http://schemas.openxmlformats.org/officeDocument/2006/relationships/image" Target="../media/image150.png"/><Relationship Id="rId7" Type="http://schemas.openxmlformats.org/officeDocument/2006/relationships/tags" Target="../tags/tag194.xml"/><Relationship Id="rId12" Type="http://schemas.openxmlformats.org/officeDocument/2006/relationships/tags" Target="../tags/tag199.xml"/><Relationship Id="rId17" Type="http://schemas.openxmlformats.org/officeDocument/2006/relationships/image" Target="../media/image146.png"/><Relationship Id="rId25" Type="http://schemas.openxmlformats.org/officeDocument/2006/relationships/image" Target="../media/image154.emf"/><Relationship Id="rId2" Type="http://schemas.openxmlformats.org/officeDocument/2006/relationships/tags" Target="../tags/tag189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149.png"/><Relationship Id="rId29" Type="http://schemas.openxmlformats.org/officeDocument/2006/relationships/image" Target="../media/image158.png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tags" Target="../tags/tag198.xml"/><Relationship Id="rId24" Type="http://schemas.openxmlformats.org/officeDocument/2006/relationships/image" Target="../media/image153.png"/><Relationship Id="rId32" Type="http://schemas.openxmlformats.org/officeDocument/2006/relationships/image" Target="../media/image161.png"/><Relationship Id="rId5" Type="http://schemas.openxmlformats.org/officeDocument/2006/relationships/tags" Target="../tags/tag192.xml"/><Relationship Id="rId15" Type="http://schemas.openxmlformats.org/officeDocument/2006/relationships/tags" Target="../tags/tag202.xml"/><Relationship Id="rId23" Type="http://schemas.openxmlformats.org/officeDocument/2006/relationships/image" Target="../media/image152.png"/><Relationship Id="rId28" Type="http://schemas.openxmlformats.org/officeDocument/2006/relationships/image" Target="../media/image157.png"/><Relationship Id="rId10" Type="http://schemas.openxmlformats.org/officeDocument/2006/relationships/tags" Target="../tags/tag197.xml"/><Relationship Id="rId19" Type="http://schemas.openxmlformats.org/officeDocument/2006/relationships/image" Target="../media/image148.png"/><Relationship Id="rId31" Type="http://schemas.openxmlformats.org/officeDocument/2006/relationships/image" Target="../media/image160.png"/><Relationship Id="rId4" Type="http://schemas.openxmlformats.org/officeDocument/2006/relationships/tags" Target="../tags/tag191.xml"/><Relationship Id="rId9" Type="http://schemas.openxmlformats.org/officeDocument/2006/relationships/tags" Target="../tags/tag196.xml"/><Relationship Id="rId14" Type="http://schemas.openxmlformats.org/officeDocument/2006/relationships/tags" Target="../tags/tag201.xml"/><Relationship Id="rId22" Type="http://schemas.openxmlformats.org/officeDocument/2006/relationships/image" Target="../media/image151.png"/><Relationship Id="rId27" Type="http://schemas.openxmlformats.org/officeDocument/2006/relationships/image" Target="../media/image156.png"/><Relationship Id="rId30" Type="http://schemas.openxmlformats.org/officeDocument/2006/relationships/image" Target="../media/image1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210.xml"/><Relationship Id="rId13" Type="http://schemas.openxmlformats.org/officeDocument/2006/relationships/image" Target="../media/image163.png"/><Relationship Id="rId18" Type="http://schemas.openxmlformats.org/officeDocument/2006/relationships/image" Target="../media/image168.png"/><Relationship Id="rId3" Type="http://schemas.openxmlformats.org/officeDocument/2006/relationships/tags" Target="../tags/tag205.xml"/><Relationship Id="rId21" Type="http://schemas.openxmlformats.org/officeDocument/2006/relationships/image" Target="../media/image171.png"/><Relationship Id="rId7" Type="http://schemas.openxmlformats.org/officeDocument/2006/relationships/tags" Target="../tags/tag209.xml"/><Relationship Id="rId12" Type="http://schemas.openxmlformats.org/officeDocument/2006/relationships/image" Target="../media/image162.png"/><Relationship Id="rId17" Type="http://schemas.openxmlformats.org/officeDocument/2006/relationships/image" Target="../media/image167.png"/><Relationship Id="rId2" Type="http://schemas.openxmlformats.org/officeDocument/2006/relationships/tags" Target="../tags/tag204.xml"/><Relationship Id="rId16" Type="http://schemas.openxmlformats.org/officeDocument/2006/relationships/image" Target="../media/image166.png"/><Relationship Id="rId20" Type="http://schemas.openxmlformats.org/officeDocument/2006/relationships/image" Target="../media/image170.png"/><Relationship Id="rId1" Type="http://schemas.openxmlformats.org/officeDocument/2006/relationships/tags" Target="../tags/tag203.xml"/><Relationship Id="rId6" Type="http://schemas.openxmlformats.org/officeDocument/2006/relationships/tags" Target="../tags/tag208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207.xml"/><Relationship Id="rId15" Type="http://schemas.openxmlformats.org/officeDocument/2006/relationships/image" Target="../media/image165.png"/><Relationship Id="rId10" Type="http://schemas.openxmlformats.org/officeDocument/2006/relationships/tags" Target="../tags/tag212.xml"/><Relationship Id="rId19" Type="http://schemas.openxmlformats.org/officeDocument/2006/relationships/image" Target="../media/image169.png"/><Relationship Id="rId4" Type="http://schemas.openxmlformats.org/officeDocument/2006/relationships/tags" Target="../tags/tag206.xml"/><Relationship Id="rId9" Type="http://schemas.openxmlformats.org/officeDocument/2006/relationships/tags" Target="../tags/tag211.xml"/><Relationship Id="rId14" Type="http://schemas.openxmlformats.org/officeDocument/2006/relationships/image" Target="../media/image1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tags" Target="../tags/tag20.xml"/><Relationship Id="rId18" Type="http://schemas.openxmlformats.org/officeDocument/2006/relationships/image" Target="../media/image9.png"/><Relationship Id="rId26" Type="http://schemas.openxmlformats.org/officeDocument/2006/relationships/image" Target="../media/image17.png"/><Relationship Id="rId3" Type="http://schemas.openxmlformats.org/officeDocument/2006/relationships/tags" Target="../tags/tag10.xml"/><Relationship Id="rId21" Type="http://schemas.openxmlformats.org/officeDocument/2006/relationships/image" Target="../media/image12.png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17" Type="http://schemas.openxmlformats.org/officeDocument/2006/relationships/notesSlide" Target="../notesSlides/notesSlide1.xml"/><Relationship Id="rId25" Type="http://schemas.openxmlformats.org/officeDocument/2006/relationships/image" Target="../media/image16.png"/><Relationship Id="rId2" Type="http://schemas.openxmlformats.org/officeDocument/2006/relationships/tags" Target="../tags/tag9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11.png"/><Relationship Id="rId29" Type="http://schemas.openxmlformats.org/officeDocument/2006/relationships/image" Target="../media/image20.pn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24" Type="http://schemas.openxmlformats.org/officeDocument/2006/relationships/image" Target="../media/image15.png"/><Relationship Id="rId32" Type="http://schemas.openxmlformats.org/officeDocument/2006/relationships/image" Target="../media/image23.png"/><Relationship Id="rId5" Type="http://schemas.openxmlformats.org/officeDocument/2006/relationships/tags" Target="../tags/tag12.xml"/><Relationship Id="rId15" Type="http://schemas.openxmlformats.org/officeDocument/2006/relationships/tags" Target="../tags/tag22.xml"/><Relationship Id="rId23" Type="http://schemas.openxmlformats.org/officeDocument/2006/relationships/image" Target="../media/image14.png"/><Relationship Id="rId28" Type="http://schemas.openxmlformats.org/officeDocument/2006/relationships/image" Target="../media/image19.png"/><Relationship Id="rId10" Type="http://schemas.openxmlformats.org/officeDocument/2006/relationships/tags" Target="../tags/tag17.xml"/><Relationship Id="rId19" Type="http://schemas.openxmlformats.org/officeDocument/2006/relationships/image" Target="../media/image10.png"/><Relationship Id="rId31" Type="http://schemas.openxmlformats.org/officeDocument/2006/relationships/image" Target="../media/image22.png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tags" Target="../tags/tag21.xml"/><Relationship Id="rId22" Type="http://schemas.openxmlformats.org/officeDocument/2006/relationships/image" Target="../media/image13.png"/><Relationship Id="rId27" Type="http://schemas.openxmlformats.org/officeDocument/2006/relationships/image" Target="../media/image18.png"/><Relationship Id="rId30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215.xml"/><Relationship Id="rId7" Type="http://schemas.openxmlformats.org/officeDocument/2006/relationships/image" Target="../media/image166.png"/><Relationship Id="rId2" Type="http://schemas.openxmlformats.org/officeDocument/2006/relationships/tags" Target="../tags/tag214.xml"/><Relationship Id="rId1" Type="http://schemas.openxmlformats.org/officeDocument/2006/relationships/tags" Target="../tags/tag213.xml"/><Relationship Id="rId6" Type="http://schemas.openxmlformats.org/officeDocument/2006/relationships/image" Target="../media/image163.png"/><Relationship Id="rId5" Type="http://schemas.openxmlformats.org/officeDocument/2006/relationships/image" Target="../media/image172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218.xml"/><Relationship Id="rId7" Type="http://schemas.openxmlformats.org/officeDocument/2006/relationships/image" Target="../media/image172.png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image" Target="../media/image166.png"/><Relationship Id="rId5" Type="http://schemas.openxmlformats.org/officeDocument/2006/relationships/image" Target="../media/image173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tags" Target="../tags/tag231.xml"/><Relationship Id="rId18" Type="http://schemas.openxmlformats.org/officeDocument/2006/relationships/slideLayout" Target="../slideLayouts/slideLayout2.xml"/><Relationship Id="rId26" Type="http://schemas.openxmlformats.org/officeDocument/2006/relationships/image" Target="../media/image180.png"/><Relationship Id="rId3" Type="http://schemas.openxmlformats.org/officeDocument/2006/relationships/tags" Target="../tags/tag221.xml"/><Relationship Id="rId21" Type="http://schemas.openxmlformats.org/officeDocument/2006/relationships/image" Target="../media/image175.png"/><Relationship Id="rId34" Type="http://schemas.openxmlformats.org/officeDocument/2006/relationships/image" Target="../media/image187.png"/><Relationship Id="rId7" Type="http://schemas.openxmlformats.org/officeDocument/2006/relationships/tags" Target="../tags/tag225.xml"/><Relationship Id="rId12" Type="http://schemas.openxmlformats.org/officeDocument/2006/relationships/tags" Target="../tags/tag230.xml"/><Relationship Id="rId17" Type="http://schemas.openxmlformats.org/officeDocument/2006/relationships/tags" Target="../tags/tag235.xml"/><Relationship Id="rId25" Type="http://schemas.openxmlformats.org/officeDocument/2006/relationships/image" Target="../media/image179.png"/><Relationship Id="rId33" Type="http://schemas.openxmlformats.org/officeDocument/2006/relationships/image" Target="../media/image186.png"/><Relationship Id="rId2" Type="http://schemas.openxmlformats.org/officeDocument/2006/relationships/tags" Target="../tags/tag220.xml"/><Relationship Id="rId16" Type="http://schemas.openxmlformats.org/officeDocument/2006/relationships/tags" Target="../tags/tag234.xml"/><Relationship Id="rId20" Type="http://schemas.openxmlformats.org/officeDocument/2006/relationships/image" Target="../media/image174.png"/><Relationship Id="rId29" Type="http://schemas.openxmlformats.org/officeDocument/2006/relationships/image" Target="../media/image182.png"/><Relationship Id="rId1" Type="http://schemas.openxmlformats.org/officeDocument/2006/relationships/tags" Target="../tags/tag219.xml"/><Relationship Id="rId6" Type="http://schemas.openxmlformats.org/officeDocument/2006/relationships/tags" Target="../tags/tag224.xml"/><Relationship Id="rId11" Type="http://schemas.openxmlformats.org/officeDocument/2006/relationships/tags" Target="../tags/tag229.xml"/><Relationship Id="rId24" Type="http://schemas.openxmlformats.org/officeDocument/2006/relationships/image" Target="../media/image178.png"/><Relationship Id="rId32" Type="http://schemas.openxmlformats.org/officeDocument/2006/relationships/image" Target="../media/image185.png"/><Relationship Id="rId5" Type="http://schemas.openxmlformats.org/officeDocument/2006/relationships/tags" Target="../tags/tag223.xml"/><Relationship Id="rId15" Type="http://schemas.openxmlformats.org/officeDocument/2006/relationships/tags" Target="../tags/tag233.xml"/><Relationship Id="rId23" Type="http://schemas.openxmlformats.org/officeDocument/2006/relationships/image" Target="../media/image177.png"/><Relationship Id="rId28" Type="http://schemas.openxmlformats.org/officeDocument/2006/relationships/image" Target="../media/image181.png"/><Relationship Id="rId10" Type="http://schemas.openxmlformats.org/officeDocument/2006/relationships/tags" Target="../tags/tag228.xml"/><Relationship Id="rId19" Type="http://schemas.openxmlformats.org/officeDocument/2006/relationships/image" Target="../media/image173.png"/><Relationship Id="rId31" Type="http://schemas.openxmlformats.org/officeDocument/2006/relationships/image" Target="../media/image184.png"/><Relationship Id="rId4" Type="http://schemas.openxmlformats.org/officeDocument/2006/relationships/tags" Target="../tags/tag222.xml"/><Relationship Id="rId9" Type="http://schemas.openxmlformats.org/officeDocument/2006/relationships/tags" Target="../tags/tag227.xml"/><Relationship Id="rId14" Type="http://schemas.openxmlformats.org/officeDocument/2006/relationships/tags" Target="../tags/tag232.xml"/><Relationship Id="rId22" Type="http://schemas.openxmlformats.org/officeDocument/2006/relationships/image" Target="../media/image176.png"/><Relationship Id="rId27" Type="http://schemas.openxmlformats.org/officeDocument/2006/relationships/image" Target="../media/image172.png"/><Relationship Id="rId30" Type="http://schemas.openxmlformats.org/officeDocument/2006/relationships/image" Target="../media/image183.png"/><Relationship Id="rId35" Type="http://schemas.openxmlformats.org/officeDocument/2006/relationships/image" Target="../media/image188.png"/><Relationship Id="rId8" Type="http://schemas.openxmlformats.org/officeDocument/2006/relationships/tags" Target="../tags/tag22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13" Type="http://schemas.openxmlformats.org/officeDocument/2006/relationships/image" Target="../media/image193.png"/><Relationship Id="rId3" Type="http://schemas.openxmlformats.org/officeDocument/2006/relationships/tags" Target="../tags/tag238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92.png"/><Relationship Id="rId2" Type="http://schemas.openxmlformats.org/officeDocument/2006/relationships/tags" Target="../tags/tag237.xml"/><Relationship Id="rId1" Type="http://schemas.openxmlformats.org/officeDocument/2006/relationships/tags" Target="../tags/tag236.xml"/><Relationship Id="rId6" Type="http://schemas.openxmlformats.org/officeDocument/2006/relationships/tags" Target="../tags/tag241.xml"/><Relationship Id="rId11" Type="http://schemas.openxmlformats.org/officeDocument/2006/relationships/image" Target="../media/image191.png"/><Relationship Id="rId5" Type="http://schemas.openxmlformats.org/officeDocument/2006/relationships/tags" Target="../tags/tag240.xml"/><Relationship Id="rId10" Type="http://schemas.openxmlformats.org/officeDocument/2006/relationships/image" Target="../media/image190.png"/><Relationship Id="rId4" Type="http://schemas.openxmlformats.org/officeDocument/2006/relationships/tags" Target="../tags/tag239.xml"/><Relationship Id="rId9" Type="http://schemas.openxmlformats.org/officeDocument/2006/relationships/image" Target="../media/image189.png"/><Relationship Id="rId14" Type="http://schemas.openxmlformats.org/officeDocument/2006/relationships/image" Target="../media/image194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254.xml"/><Relationship Id="rId18" Type="http://schemas.openxmlformats.org/officeDocument/2006/relationships/slideLayout" Target="../slideLayouts/slideLayout2.xml"/><Relationship Id="rId26" Type="http://schemas.openxmlformats.org/officeDocument/2006/relationships/image" Target="../media/image201.png"/><Relationship Id="rId3" Type="http://schemas.openxmlformats.org/officeDocument/2006/relationships/tags" Target="../tags/tag244.xml"/><Relationship Id="rId21" Type="http://schemas.openxmlformats.org/officeDocument/2006/relationships/image" Target="../media/image196.png"/><Relationship Id="rId34" Type="http://schemas.openxmlformats.org/officeDocument/2006/relationships/image" Target="../media/image209.png"/><Relationship Id="rId7" Type="http://schemas.openxmlformats.org/officeDocument/2006/relationships/tags" Target="../tags/tag248.xml"/><Relationship Id="rId12" Type="http://schemas.openxmlformats.org/officeDocument/2006/relationships/tags" Target="../tags/tag253.xml"/><Relationship Id="rId17" Type="http://schemas.openxmlformats.org/officeDocument/2006/relationships/tags" Target="../tags/tag258.xml"/><Relationship Id="rId25" Type="http://schemas.openxmlformats.org/officeDocument/2006/relationships/image" Target="../media/image200.png"/><Relationship Id="rId33" Type="http://schemas.openxmlformats.org/officeDocument/2006/relationships/image" Target="../media/image208.png"/><Relationship Id="rId2" Type="http://schemas.openxmlformats.org/officeDocument/2006/relationships/tags" Target="../tags/tag243.xml"/><Relationship Id="rId16" Type="http://schemas.openxmlformats.org/officeDocument/2006/relationships/tags" Target="../tags/tag257.xml"/><Relationship Id="rId20" Type="http://schemas.openxmlformats.org/officeDocument/2006/relationships/image" Target="../media/image195.png"/><Relationship Id="rId29" Type="http://schemas.openxmlformats.org/officeDocument/2006/relationships/image" Target="../media/image204.png"/><Relationship Id="rId1" Type="http://schemas.openxmlformats.org/officeDocument/2006/relationships/tags" Target="../tags/tag242.xml"/><Relationship Id="rId6" Type="http://schemas.openxmlformats.org/officeDocument/2006/relationships/tags" Target="../tags/tag247.xml"/><Relationship Id="rId11" Type="http://schemas.openxmlformats.org/officeDocument/2006/relationships/tags" Target="../tags/tag252.xml"/><Relationship Id="rId24" Type="http://schemas.openxmlformats.org/officeDocument/2006/relationships/image" Target="../media/image199.png"/><Relationship Id="rId32" Type="http://schemas.openxmlformats.org/officeDocument/2006/relationships/image" Target="../media/image207.png"/><Relationship Id="rId5" Type="http://schemas.openxmlformats.org/officeDocument/2006/relationships/tags" Target="../tags/tag246.xml"/><Relationship Id="rId15" Type="http://schemas.openxmlformats.org/officeDocument/2006/relationships/tags" Target="../tags/tag256.xml"/><Relationship Id="rId23" Type="http://schemas.openxmlformats.org/officeDocument/2006/relationships/image" Target="../media/image198.png"/><Relationship Id="rId28" Type="http://schemas.openxmlformats.org/officeDocument/2006/relationships/image" Target="../media/image203.png"/><Relationship Id="rId36" Type="http://schemas.openxmlformats.org/officeDocument/2006/relationships/image" Target="../media/image211.png"/><Relationship Id="rId10" Type="http://schemas.openxmlformats.org/officeDocument/2006/relationships/tags" Target="../tags/tag251.xml"/><Relationship Id="rId19" Type="http://schemas.openxmlformats.org/officeDocument/2006/relationships/notesSlide" Target="../notesSlides/notesSlide13.xml"/><Relationship Id="rId31" Type="http://schemas.openxmlformats.org/officeDocument/2006/relationships/image" Target="../media/image206.png"/><Relationship Id="rId4" Type="http://schemas.openxmlformats.org/officeDocument/2006/relationships/tags" Target="../tags/tag245.xml"/><Relationship Id="rId9" Type="http://schemas.openxmlformats.org/officeDocument/2006/relationships/tags" Target="../tags/tag250.xml"/><Relationship Id="rId14" Type="http://schemas.openxmlformats.org/officeDocument/2006/relationships/tags" Target="../tags/tag255.xml"/><Relationship Id="rId22" Type="http://schemas.openxmlformats.org/officeDocument/2006/relationships/image" Target="../media/image197.png"/><Relationship Id="rId27" Type="http://schemas.openxmlformats.org/officeDocument/2006/relationships/image" Target="../media/image202.png"/><Relationship Id="rId30" Type="http://schemas.openxmlformats.org/officeDocument/2006/relationships/image" Target="../media/image205.png"/><Relationship Id="rId35" Type="http://schemas.openxmlformats.org/officeDocument/2006/relationships/image" Target="../media/image210.png"/><Relationship Id="rId8" Type="http://schemas.openxmlformats.org/officeDocument/2006/relationships/tags" Target="../tags/tag24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66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215.png"/><Relationship Id="rId26" Type="http://schemas.openxmlformats.org/officeDocument/2006/relationships/image" Target="../media/image223.png"/><Relationship Id="rId3" Type="http://schemas.openxmlformats.org/officeDocument/2006/relationships/tags" Target="../tags/tag261.xml"/><Relationship Id="rId21" Type="http://schemas.openxmlformats.org/officeDocument/2006/relationships/image" Target="../media/image218.png"/><Relationship Id="rId7" Type="http://schemas.openxmlformats.org/officeDocument/2006/relationships/tags" Target="../tags/tag265.xml"/><Relationship Id="rId12" Type="http://schemas.openxmlformats.org/officeDocument/2006/relationships/tags" Target="../tags/tag270.xml"/><Relationship Id="rId17" Type="http://schemas.openxmlformats.org/officeDocument/2006/relationships/image" Target="../media/image214.png"/><Relationship Id="rId25" Type="http://schemas.openxmlformats.org/officeDocument/2006/relationships/image" Target="../media/image222.png"/><Relationship Id="rId2" Type="http://schemas.openxmlformats.org/officeDocument/2006/relationships/tags" Target="../tags/tag260.xml"/><Relationship Id="rId16" Type="http://schemas.openxmlformats.org/officeDocument/2006/relationships/image" Target="../media/image213.png"/><Relationship Id="rId20" Type="http://schemas.openxmlformats.org/officeDocument/2006/relationships/image" Target="../media/image217.png"/><Relationship Id="rId1" Type="http://schemas.openxmlformats.org/officeDocument/2006/relationships/tags" Target="../tags/tag259.xml"/><Relationship Id="rId6" Type="http://schemas.openxmlformats.org/officeDocument/2006/relationships/tags" Target="../tags/tag264.xml"/><Relationship Id="rId11" Type="http://schemas.openxmlformats.org/officeDocument/2006/relationships/tags" Target="../tags/tag269.xml"/><Relationship Id="rId24" Type="http://schemas.openxmlformats.org/officeDocument/2006/relationships/image" Target="../media/image221.png"/><Relationship Id="rId5" Type="http://schemas.openxmlformats.org/officeDocument/2006/relationships/tags" Target="../tags/tag263.xml"/><Relationship Id="rId15" Type="http://schemas.openxmlformats.org/officeDocument/2006/relationships/image" Target="../media/image212.png"/><Relationship Id="rId23" Type="http://schemas.openxmlformats.org/officeDocument/2006/relationships/image" Target="../media/image220.png"/><Relationship Id="rId10" Type="http://schemas.openxmlformats.org/officeDocument/2006/relationships/tags" Target="../tags/tag268.xml"/><Relationship Id="rId19" Type="http://schemas.openxmlformats.org/officeDocument/2006/relationships/image" Target="../media/image216.png"/><Relationship Id="rId4" Type="http://schemas.openxmlformats.org/officeDocument/2006/relationships/tags" Target="../tags/tag262.xml"/><Relationship Id="rId9" Type="http://schemas.openxmlformats.org/officeDocument/2006/relationships/tags" Target="../tags/tag267.xml"/><Relationship Id="rId14" Type="http://schemas.openxmlformats.org/officeDocument/2006/relationships/notesSlide" Target="../notesSlides/notesSlide14.xml"/><Relationship Id="rId22" Type="http://schemas.openxmlformats.org/officeDocument/2006/relationships/image" Target="../media/image2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3" Type="http://schemas.openxmlformats.org/officeDocument/2006/relationships/tags" Target="../tags/tag273.xml"/><Relationship Id="rId7" Type="http://schemas.openxmlformats.org/officeDocument/2006/relationships/image" Target="../media/image74.png"/><Relationship Id="rId2" Type="http://schemas.openxmlformats.org/officeDocument/2006/relationships/tags" Target="../tags/tag272.xml"/><Relationship Id="rId1" Type="http://schemas.openxmlformats.org/officeDocument/2006/relationships/tags" Target="../tags/tag271.xml"/><Relationship Id="rId6" Type="http://schemas.openxmlformats.org/officeDocument/2006/relationships/image" Target="../media/image22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7.png"/><Relationship Id="rId4" Type="http://schemas.openxmlformats.org/officeDocument/2006/relationships/tags" Target="../tags/tag274.xml"/><Relationship Id="rId9" Type="http://schemas.openxmlformats.org/officeDocument/2006/relationships/image" Target="../media/image22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3" Type="http://schemas.openxmlformats.org/officeDocument/2006/relationships/tags" Target="../tags/tag277.xml"/><Relationship Id="rId7" Type="http://schemas.openxmlformats.org/officeDocument/2006/relationships/image" Target="../media/image74.png"/><Relationship Id="rId2" Type="http://schemas.openxmlformats.org/officeDocument/2006/relationships/tags" Target="../tags/tag276.xml"/><Relationship Id="rId1" Type="http://schemas.openxmlformats.org/officeDocument/2006/relationships/tags" Target="../tags/tag275.xml"/><Relationship Id="rId6" Type="http://schemas.openxmlformats.org/officeDocument/2006/relationships/image" Target="../media/image22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7.png"/><Relationship Id="rId4" Type="http://schemas.openxmlformats.org/officeDocument/2006/relationships/tags" Target="../tags/tag278.xml"/><Relationship Id="rId9" Type="http://schemas.openxmlformats.org/officeDocument/2006/relationships/image" Target="../media/image22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86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232.png"/><Relationship Id="rId3" Type="http://schemas.openxmlformats.org/officeDocument/2006/relationships/tags" Target="../tags/tag281.xml"/><Relationship Id="rId21" Type="http://schemas.openxmlformats.org/officeDocument/2006/relationships/image" Target="../media/image235.png"/><Relationship Id="rId7" Type="http://schemas.openxmlformats.org/officeDocument/2006/relationships/tags" Target="../tags/tag285.xml"/><Relationship Id="rId12" Type="http://schemas.openxmlformats.org/officeDocument/2006/relationships/tags" Target="../tags/tag290.xml"/><Relationship Id="rId17" Type="http://schemas.openxmlformats.org/officeDocument/2006/relationships/image" Target="../media/image231.png"/><Relationship Id="rId25" Type="http://schemas.openxmlformats.org/officeDocument/2006/relationships/image" Target="../media/image239.png"/><Relationship Id="rId2" Type="http://schemas.openxmlformats.org/officeDocument/2006/relationships/tags" Target="../tags/tag280.xml"/><Relationship Id="rId16" Type="http://schemas.openxmlformats.org/officeDocument/2006/relationships/image" Target="../media/image230.png"/><Relationship Id="rId20" Type="http://schemas.openxmlformats.org/officeDocument/2006/relationships/image" Target="../media/image234.png"/><Relationship Id="rId1" Type="http://schemas.openxmlformats.org/officeDocument/2006/relationships/tags" Target="../tags/tag279.xml"/><Relationship Id="rId6" Type="http://schemas.openxmlformats.org/officeDocument/2006/relationships/tags" Target="../tags/tag284.xml"/><Relationship Id="rId11" Type="http://schemas.openxmlformats.org/officeDocument/2006/relationships/tags" Target="../tags/tag289.xml"/><Relationship Id="rId24" Type="http://schemas.openxmlformats.org/officeDocument/2006/relationships/image" Target="../media/image238.png"/><Relationship Id="rId5" Type="http://schemas.openxmlformats.org/officeDocument/2006/relationships/tags" Target="../tags/tag283.xml"/><Relationship Id="rId15" Type="http://schemas.openxmlformats.org/officeDocument/2006/relationships/image" Target="../media/image229.png"/><Relationship Id="rId23" Type="http://schemas.openxmlformats.org/officeDocument/2006/relationships/image" Target="../media/image237.png"/><Relationship Id="rId10" Type="http://schemas.openxmlformats.org/officeDocument/2006/relationships/tags" Target="../tags/tag288.xml"/><Relationship Id="rId19" Type="http://schemas.openxmlformats.org/officeDocument/2006/relationships/image" Target="../media/image233.png"/><Relationship Id="rId4" Type="http://schemas.openxmlformats.org/officeDocument/2006/relationships/tags" Target="../tags/tag282.xml"/><Relationship Id="rId9" Type="http://schemas.openxmlformats.org/officeDocument/2006/relationships/tags" Target="../tags/tag287.xml"/><Relationship Id="rId14" Type="http://schemas.openxmlformats.org/officeDocument/2006/relationships/image" Target="../media/image228.png"/><Relationship Id="rId22" Type="http://schemas.openxmlformats.org/officeDocument/2006/relationships/image" Target="../media/image2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98.xml"/><Relationship Id="rId13" Type="http://schemas.openxmlformats.org/officeDocument/2006/relationships/tags" Target="../tags/tag303.xml"/><Relationship Id="rId18" Type="http://schemas.openxmlformats.org/officeDocument/2006/relationships/image" Target="../media/image241.png"/><Relationship Id="rId26" Type="http://schemas.openxmlformats.org/officeDocument/2006/relationships/image" Target="../media/image161.png"/><Relationship Id="rId3" Type="http://schemas.openxmlformats.org/officeDocument/2006/relationships/tags" Target="../tags/tag293.xml"/><Relationship Id="rId21" Type="http://schemas.openxmlformats.org/officeDocument/2006/relationships/image" Target="../media/image244.png"/><Relationship Id="rId7" Type="http://schemas.openxmlformats.org/officeDocument/2006/relationships/tags" Target="../tags/tag297.xml"/><Relationship Id="rId12" Type="http://schemas.openxmlformats.org/officeDocument/2006/relationships/tags" Target="../tags/tag302.xml"/><Relationship Id="rId17" Type="http://schemas.openxmlformats.org/officeDocument/2006/relationships/image" Target="../media/image240.png"/><Relationship Id="rId25" Type="http://schemas.openxmlformats.org/officeDocument/2006/relationships/image" Target="../media/image248.png"/><Relationship Id="rId2" Type="http://schemas.openxmlformats.org/officeDocument/2006/relationships/tags" Target="../tags/tag292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243.png"/><Relationship Id="rId29" Type="http://schemas.openxmlformats.org/officeDocument/2006/relationships/image" Target="../media/image251.png"/><Relationship Id="rId1" Type="http://schemas.openxmlformats.org/officeDocument/2006/relationships/tags" Target="../tags/tag291.xml"/><Relationship Id="rId6" Type="http://schemas.openxmlformats.org/officeDocument/2006/relationships/tags" Target="../tags/tag296.xml"/><Relationship Id="rId11" Type="http://schemas.openxmlformats.org/officeDocument/2006/relationships/tags" Target="../tags/tag301.xml"/><Relationship Id="rId24" Type="http://schemas.openxmlformats.org/officeDocument/2006/relationships/image" Target="../media/image247.png"/><Relationship Id="rId5" Type="http://schemas.openxmlformats.org/officeDocument/2006/relationships/tags" Target="../tags/tag295.xml"/><Relationship Id="rId15" Type="http://schemas.openxmlformats.org/officeDocument/2006/relationships/tags" Target="../tags/tag305.xml"/><Relationship Id="rId23" Type="http://schemas.openxmlformats.org/officeDocument/2006/relationships/image" Target="../media/image246.png"/><Relationship Id="rId28" Type="http://schemas.openxmlformats.org/officeDocument/2006/relationships/image" Target="../media/image250.png"/><Relationship Id="rId10" Type="http://schemas.openxmlformats.org/officeDocument/2006/relationships/tags" Target="../tags/tag300.xml"/><Relationship Id="rId19" Type="http://schemas.openxmlformats.org/officeDocument/2006/relationships/image" Target="../media/image242.png"/><Relationship Id="rId31" Type="http://schemas.openxmlformats.org/officeDocument/2006/relationships/image" Target="../media/image253.png"/><Relationship Id="rId4" Type="http://schemas.openxmlformats.org/officeDocument/2006/relationships/tags" Target="../tags/tag294.xml"/><Relationship Id="rId9" Type="http://schemas.openxmlformats.org/officeDocument/2006/relationships/tags" Target="../tags/tag299.xml"/><Relationship Id="rId14" Type="http://schemas.openxmlformats.org/officeDocument/2006/relationships/tags" Target="../tags/tag304.xml"/><Relationship Id="rId22" Type="http://schemas.openxmlformats.org/officeDocument/2006/relationships/image" Target="../media/image245.png"/><Relationship Id="rId27" Type="http://schemas.openxmlformats.org/officeDocument/2006/relationships/image" Target="../media/image249.png"/><Relationship Id="rId30" Type="http://schemas.openxmlformats.org/officeDocument/2006/relationships/image" Target="../media/image2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7.png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image" Target="../media/image26.png"/><Relationship Id="rId2" Type="http://schemas.openxmlformats.org/officeDocument/2006/relationships/tags" Target="../tags/tag24.xml"/><Relationship Id="rId16" Type="http://schemas.openxmlformats.org/officeDocument/2006/relationships/image" Target="../media/image13.png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image" Target="../media/image25.png"/><Relationship Id="rId5" Type="http://schemas.openxmlformats.org/officeDocument/2006/relationships/tags" Target="../tags/tag27.xml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tags" Target="../tags/tag26.xml"/><Relationship Id="rId9" Type="http://schemas.openxmlformats.org/officeDocument/2006/relationships/notesSlide" Target="../notesSlides/notesSlide2.xml"/><Relationship Id="rId1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313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258.png"/><Relationship Id="rId3" Type="http://schemas.openxmlformats.org/officeDocument/2006/relationships/tags" Target="../tags/tag308.xml"/><Relationship Id="rId21" Type="http://schemas.openxmlformats.org/officeDocument/2006/relationships/image" Target="../media/image261.png"/><Relationship Id="rId7" Type="http://schemas.openxmlformats.org/officeDocument/2006/relationships/tags" Target="../tags/tag312.xml"/><Relationship Id="rId12" Type="http://schemas.openxmlformats.org/officeDocument/2006/relationships/tags" Target="../tags/tag317.xml"/><Relationship Id="rId17" Type="http://schemas.openxmlformats.org/officeDocument/2006/relationships/image" Target="../media/image257.png"/><Relationship Id="rId25" Type="http://schemas.openxmlformats.org/officeDocument/2006/relationships/image" Target="../media/image265.png"/><Relationship Id="rId2" Type="http://schemas.openxmlformats.org/officeDocument/2006/relationships/tags" Target="../tags/tag307.xml"/><Relationship Id="rId16" Type="http://schemas.openxmlformats.org/officeDocument/2006/relationships/image" Target="../media/image256.png"/><Relationship Id="rId20" Type="http://schemas.openxmlformats.org/officeDocument/2006/relationships/image" Target="../media/image260.png"/><Relationship Id="rId1" Type="http://schemas.openxmlformats.org/officeDocument/2006/relationships/tags" Target="../tags/tag306.xml"/><Relationship Id="rId6" Type="http://schemas.openxmlformats.org/officeDocument/2006/relationships/tags" Target="../tags/tag311.xml"/><Relationship Id="rId11" Type="http://schemas.openxmlformats.org/officeDocument/2006/relationships/tags" Target="../tags/tag316.xml"/><Relationship Id="rId24" Type="http://schemas.openxmlformats.org/officeDocument/2006/relationships/image" Target="../media/image264.png"/><Relationship Id="rId5" Type="http://schemas.openxmlformats.org/officeDocument/2006/relationships/tags" Target="../tags/tag310.xml"/><Relationship Id="rId15" Type="http://schemas.openxmlformats.org/officeDocument/2006/relationships/image" Target="../media/image255.png"/><Relationship Id="rId23" Type="http://schemas.openxmlformats.org/officeDocument/2006/relationships/image" Target="../media/image263.png"/><Relationship Id="rId10" Type="http://schemas.openxmlformats.org/officeDocument/2006/relationships/tags" Target="../tags/tag315.xml"/><Relationship Id="rId19" Type="http://schemas.openxmlformats.org/officeDocument/2006/relationships/image" Target="../media/image259.png"/><Relationship Id="rId4" Type="http://schemas.openxmlformats.org/officeDocument/2006/relationships/tags" Target="../tags/tag309.xml"/><Relationship Id="rId9" Type="http://schemas.openxmlformats.org/officeDocument/2006/relationships/tags" Target="../tags/tag314.xml"/><Relationship Id="rId14" Type="http://schemas.openxmlformats.org/officeDocument/2006/relationships/image" Target="../media/image254.png"/><Relationship Id="rId22" Type="http://schemas.openxmlformats.org/officeDocument/2006/relationships/image" Target="../media/image26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325.xml"/><Relationship Id="rId13" Type="http://schemas.openxmlformats.org/officeDocument/2006/relationships/image" Target="../media/image267.png"/><Relationship Id="rId18" Type="http://schemas.openxmlformats.org/officeDocument/2006/relationships/image" Target="../media/image272.png"/><Relationship Id="rId3" Type="http://schemas.openxmlformats.org/officeDocument/2006/relationships/tags" Target="../tags/tag320.xml"/><Relationship Id="rId21" Type="http://schemas.openxmlformats.org/officeDocument/2006/relationships/image" Target="../media/image275.png"/><Relationship Id="rId7" Type="http://schemas.openxmlformats.org/officeDocument/2006/relationships/tags" Target="../tags/tag324.xml"/><Relationship Id="rId12" Type="http://schemas.openxmlformats.org/officeDocument/2006/relationships/image" Target="../media/image266.png"/><Relationship Id="rId17" Type="http://schemas.openxmlformats.org/officeDocument/2006/relationships/image" Target="../media/image271.png"/><Relationship Id="rId2" Type="http://schemas.openxmlformats.org/officeDocument/2006/relationships/tags" Target="../tags/tag319.xml"/><Relationship Id="rId16" Type="http://schemas.openxmlformats.org/officeDocument/2006/relationships/image" Target="../media/image270.png"/><Relationship Id="rId20" Type="http://schemas.openxmlformats.org/officeDocument/2006/relationships/image" Target="../media/image274.png"/><Relationship Id="rId1" Type="http://schemas.openxmlformats.org/officeDocument/2006/relationships/tags" Target="../tags/tag318.xml"/><Relationship Id="rId6" Type="http://schemas.openxmlformats.org/officeDocument/2006/relationships/tags" Target="../tags/tag323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322.xml"/><Relationship Id="rId15" Type="http://schemas.openxmlformats.org/officeDocument/2006/relationships/image" Target="../media/image269.png"/><Relationship Id="rId10" Type="http://schemas.openxmlformats.org/officeDocument/2006/relationships/tags" Target="../tags/tag327.xml"/><Relationship Id="rId19" Type="http://schemas.openxmlformats.org/officeDocument/2006/relationships/image" Target="../media/image273.png"/><Relationship Id="rId4" Type="http://schemas.openxmlformats.org/officeDocument/2006/relationships/tags" Target="../tags/tag321.xml"/><Relationship Id="rId9" Type="http://schemas.openxmlformats.org/officeDocument/2006/relationships/tags" Target="../tags/tag326.xml"/><Relationship Id="rId14" Type="http://schemas.openxmlformats.org/officeDocument/2006/relationships/image" Target="../media/image26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335.xml"/><Relationship Id="rId13" Type="http://schemas.openxmlformats.org/officeDocument/2006/relationships/image" Target="../media/image268.png"/><Relationship Id="rId18" Type="http://schemas.openxmlformats.org/officeDocument/2006/relationships/image" Target="../media/image276.png"/><Relationship Id="rId3" Type="http://schemas.openxmlformats.org/officeDocument/2006/relationships/tags" Target="../tags/tag330.xml"/><Relationship Id="rId7" Type="http://schemas.openxmlformats.org/officeDocument/2006/relationships/tags" Target="../tags/tag334.xml"/><Relationship Id="rId12" Type="http://schemas.openxmlformats.org/officeDocument/2006/relationships/image" Target="../media/image267.png"/><Relationship Id="rId17" Type="http://schemas.openxmlformats.org/officeDocument/2006/relationships/image" Target="../media/image272.png"/><Relationship Id="rId2" Type="http://schemas.openxmlformats.org/officeDocument/2006/relationships/tags" Target="../tags/tag329.xml"/><Relationship Id="rId16" Type="http://schemas.openxmlformats.org/officeDocument/2006/relationships/image" Target="../media/image271.png"/><Relationship Id="rId1" Type="http://schemas.openxmlformats.org/officeDocument/2006/relationships/tags" Target="../tags/tag328.xml"/><Relationship Id="rId6" Type="http://schemas.openxmlformats.org/officeDocument/2006/relationships/tags" Target="../tags/tag333.xml"/><Relationship Id="rId11" Type="http://schemas.openxmlformats.org/officeDocument/2006/relationships/image" Target="../media/image266.png"/><Relationship Id="rId5" Type="http://schemas.openxmlformats.org/officeDocument/2006/relationships/tags" Target="../tags/tag332.xml"/><Relationship Id="rId15" Type="http://schemas.openxmlformats.org/officeDocument/2006/relationships/image" Target="../media/image270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75.png"/><Relationship Id="rId4" Type="http://schemas.openxmlformats.org/officeDocument/2006/relationships/tags" Target="../tags/tag331.xml"/><Relationship Id="rId9" Type="http://schemas.openxmlformats.org/officeDocument/2006/relationships/tags" Target="../tags/tag336.xml"/><Relationship Id="rId14" Type="http://schemas.openxmlformats.org/officeDocument/2006/relationships/image" Target="../media/image2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38.xml"/><Relationship Id="rId1" Type="http://schemas.openxmlformats.org/officeDocument/2006/relationships/tags" Target="../tags/tag337.xml"/><Relationship Id="rId6" Type="http://schemas.openxmlformats.org/officeDocument/2006/relationships/image" Target="../media/image278.png"/><Relationship Id="rId5" Type="http://schemas.openxmlformats.org/officeDocument/2006/relationships/image" Target="../media/image277.png"/><Relationship Id="rId4" Type="http://schemas.openxmlformats.org/officeDocument/2006/relationships/image" Target="../media/image26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png"/><Relationship Id="rId3" Type="http://schemas.openxmlformats.org/officeDocument/2006/relationships/tags" Target="../tags/tag341.xml"/><Relationship Id="rId7" Type="http://schemas.openxmlformats.org/officeDocument/2006/relationships/image" Target="../media/image279.png"/><Relationship Id="rId2" Type="http://schemas.openxmlformats.org/officeDocument/2006/relationships/tags" Target="../tags/tag340.xml"/><Relationship Id="rId1" Type="http://schemas.openxmlformats.org/officeDocument/2006/relationships/tags" Target="../tags/tag339.xml"/><Relationship Id="rId6" Type="http://schemas.openxmlformats.org/officeDocument/2006/relationships/image" Target="../media/image277.png"/><Relationship Id="rId5" Type="http://schemas.openxmlformats.org/officeDocument/2006/relationships/image" Target="../media/image266.pn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tags" Target="../tags/tag344.xml"/><Relationship Id="rId7" Type="http://schemas.openxmlformats.org/officeDocument/2006/relationships/notesSlide" Target="../notesSlides/notesSlide15.xml"/><Relationship Id="rId12" Type="http://schemas.openxmlformats.org/officeDocument/2006/relationships/image" Target="../media/image284.png"/><Relationship Id="rId2" Type="http://schemas.openxmlformats.org/officeDocument/2006/relationships/tags" Target="../tags/tag343.xml"/><Relationship Id="rId1" Type="http://schemas.openxmlformats.org/officeDocument/2006/relationships/tags" Target="../tags/tag34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83.png"/><Relationship Id="rId5" Type="http://schemas.openxmlformats.org/officeDocument/2006/relationships/tags" Target="../tags/tag346.xml"/><Relationship Id="rId10" Type="http://schemas.openxmlformats.org/officeDocument/2006/relationships/image" Target="../media/image282.png"/><Relationship Id="rId4" Type="http://schemas.openxmlformats.org/officeDocument/2006/relationships/tags" Target="../tags/tag345.xml"/><Relationship Id="rId9" Type="http://schemas.openxmlformats.org/officeDocument/2006/relationships/image" Target="../media/image28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354.xml"/><Relationship Id="rId13" Type="http://schemas.openxmlformats.org/officeDocument/2006/relationships/image" Target="../media/image286.png"/><Relationship Id="rId18" Type="http://schemas.openxmlformats.org/officeDocument/2006/relationships/image" Target="../media/image291.png"/><Relationship Id="rId3" Type="http://schemas.openxmlformats.org/officeDocument/2006/relationships/tags" Target="../tags/tag349.xml"/><Relationship Id="rId7" Type="http://schemas.openxmlformats.org/officeDocument/2006/relationships/tags" Target="../tags/tag353.xml"/><Relationship Id="rId12" Type="http://schemas.openxmlformats.org/officeDocument/2006/relationships/image" Target="../media/image285.png"/><Relationship Id="rId17" Type="http://schemas.openxmlformats.org/officeDocument/2006/relationships/image" Target="../media/image290.png"/><Relationship Id="rId2" Type="http://schemas.openxmlformats.org/officeDocument/2006/relationships/tags" Target="../tags/tag348.xml"/><Relationship Id="rId16" Type="http://schemas.openxmlformats.org/officeDocument/2006/relationships/image" Target="../media/image289.png"/><Relationship Id="rId20" Type="http://schemas.openxmlformats.org/officeDocument/2006/relationships/image" Target="../media/image293.png"/><Relationship Id="rId1" Type="http://schemas.openxmlformats.org/officeDocument/2006/relationships/tags" Target="../tags/tag347.xml"/><Relationship Id="rId6" Type="http://schemas.openxmlformats.org/officeDocument/2006/relationships/tags" Target="../tags/tag352.xml"/><Relationship Id="rId11" Type="http://schemas.openxmlformats.org/officeDocument/2006/relationships/notesSlide" Target="../notesSlides/notesSlide16.xml"/><Relationship Id="rId5" Type="http://schemas.openxmlformats.org/officeDocument/2006/relationships/tags" Target="../tags/tag351.xml"/><Relationship Id="rId15" Type="http://schemas.openxmlformats.org/officeDocument/2006/relationships/image" Target="../media/image288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92.png"/><Relationship Id="rId4" Type="http://schemas.openxmlformats.org/officeDocument/2006/relationships/tags" Target="../tags/tag350.xml"/><Relationship Id="rId9" Type="http://schemas.openxmlformats.org/officeDocument/2006/relationships/tags" Target="../tags/tag355.xml"/><Relationship Id="rId14" Type="http://schemas.openxmlformats.org/officeDocument/2006/relationships/image" Target="../media/image28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6.xml"/><Relationship Id="rId5" Type="http://schemas.openxmlformats.org/officeDocument/2006/relationships/image" Target="../media/image295.png"/><Relationship Id="rId4" Type="http://schemas.openxmlformats.org/officeDocument/2006/relationships/image" Target="../media/image29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364.xml"/><Relationship Id="rId13" Type="http://schemas.openxmlformats.org/officeDocument/2006/relationships/image" Target="../media/image297.png"/><Relationship Id="rId18" Type="http://schemas.openxmlformats.org/officeDocument/2006/relationships/image" Target="../media/image302.png"/><Relationship Id="rId3" Type="http://schemas.openxmlformats.org/officeDocument/2006/relationships/tags" Target="../tags/tag359.xml"/><Relationship Id="rId21" Type="http://schemas.openxmlformats.org/officeDocument/2006/relationships/image" Target="../media/image305.png"/><Relationship Id="rId7" Type="http://schemas.openxmlformats.org/officeDocument/2006/relationships/tags" Target="../tags/tag363.xml"/><Relationship Id="rId12" Type="http://schemas.openxmlformats.org/officeDocument/2006/relationships/image" Target="../media/image296.png"/><Relationship Id="rId17" Type="http://schemas.openxmlformats.org/officeDocument/2006/relationships/image" Target="../media/image301.png"/><Relationship Id="rId2" Type="http://schemas.openxmlformats.org/officeDocument/2006/relationships/tags" Target="../tags/tag358.xml"/><Relationship Id="rId16" Type="http://schemas.openxmlformats.org/officeDocument/2006/relationships/image" Target="../media/image300.png"/><Relationship Id="rId20" Type="http://schemas.openxmlformats.org/officeDocument/2006/relationships/image" Target="../media/image304.png"/><Relationship Id="rId1" Type="http://schemas.openxmlformats.org/officeDocument/2006/relationships/tags" Target="../tags/tag357.xml"/><Relationship Id="rId6" Type="http://schemas.openxmlformats.org/officeDocument/2006/relationships/tags" Target="../tags/tag362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361.xml"/><Relationship Id="rId15" Type="http://schemas.openxmlformats.org/officeDocument/2006/relationships/image" Target="../media/image299.png"/><Relationship Id="rId10" Type="http://schemas.openxmlformats.org/officeDocument/2006/relationships/tags" Target="../tags/tag366.xml"/><Relationship Id="rId19" Type="http://schemas.openxmlformats.org/officeDocument/2006/relationships/image" Target="../media/image303.png"/><Relationship Id="rId4" Type="http://schemas.openxmlformats.org/officeDocument/2006/relationships/tags" Target="../tags/tag360.xml"/><Relationship Id="rId9" Type="http://schemas.openxmlformats.org/officeDocument/2006/relationships/tags" Target="../tags/tag365.xml"/><Relationship Id="rId14" Type="http://schemas.openxmlformats.org/officeDocument/2006/relationships/image" Target="../media/image29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6.png"/><Relationship Id="rId13" Type="http://schemas.openxmlformats.org/officeDocument/2006/relationships/image" Target="../media/image311.png"/><Relationship Id="rId3" Type="http://schemas.openxmlformats.org/officeDocument/2006/relationships/tags" Target="../tags/tag36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10.png"/><Relationship Id="rId2" Type="http://schemas.openxmlformats.org/officeDocument/2006/relationships/tags" Target="../tags/tag368.xml"/><Relationship Id="rId1" Type="http://schemas.openxmlformats.org/officeDocument/2006/relationships/tags" Target="../tags/tag367.xml"/><Relationship Id="rId6" Type="http://schemas.openxmlformats.org/officeDocument/2006/relationships/tags" Target="../tags/tag372.xml"/><Relationship Id="rId11" Type="http://schemas.openxmlformats.org/officeDocument/2006/relationships/image" Target="../media/image309.png"/><Relationship Id="rId5" Type="http://schemas.openxmlformats.org/officeDocument/2006/relationships/tags" Target="../tags/tag371.xml"/><Relationship Id="rId10" Type="http://schemas.openxmlformats.org/officeDocument/2006/relationships/image" Target="../media/image308.png"/><Relationship Id="rId4" Type="http://schemas.openxmlformats.org/officeDocument/2006/relationships/tags" Target="../tags/tag370.xml"/><Relationship Id="rId9" Type="http://schemas.openxmlformats.org/officeDocument/2006/relationships/image" Target="../media/image30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13" Type="http://schemas.openxmlformats.org/officeDocument/2006/relationships/notesSlide" Target="../notesSlides/notesSlide3.xml"/><Relationship Id="rId18" Type="http://schemas.openxmlformats.org/officeDocument/2006/relationships/image" Target="../media/image34.png"/><Relationship Id="rId3" Type="http://schemas.openxmlformats.org/officeDocument/2006/relationships/tags" Target="../tags/tag32.xml"/><Relationship Id="rId21" Type="http://schemas.openxmlformats.org/officeDocument/2006/relationships/image" Target="../media/image37.png"/><Relationship Id="rId7" Type="http://schemas.openxmlformats.org/officeDocument/2006/relationships/tags" Target="../tags/tag36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33.png"/><Relationship Id="rId25" Type="http://schemas.openxmlformats.org/officeDocument/2006/relationships/image" Target="../media/image9.png"/><Relationship Id="rId2" Type="http://schemas.openxmlformats.org/officeDocument/2006/relationships/tags" Target="../tags/tag31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11" Type="http://schemas.openxmlformats.org/officeDocument/2006/relationships/tags" Target="../tags/tag40.xml"/><Relationship Id="rId24" Type="http://schemas.openxmlformats.org/officeDocument/2006/relationships/image" Target="../media/image13.png"/><Relationship Id="rId5" Type="http://schemas.openxmlformats.org/officeDocument/2006/relationships/tags" Target="../tags/tag34.xml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10" Type="http://schemas.openxmlformats.org/officeDocument/2006/relationships/tags" Target="../tags/tag39.xml"/><Relationship Id="rId19" Type="http://schemas.openxmlformats.org/officeDocument/2006/relationships/image" Target="../media/image35.png"/><Relationship Id="rId4" Type="http://schemas.openxmlformats.org/officeDocument/2006/relationships/tags" Target="../tags/tag33.xml"/><Relationship Id="rId9" Type="http://schemas.openxmlformats.org/officeDocument/2006/relationships/tags" Target="../tags/tag38.xml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2.png"/><Relationship Id="rId13" Type="http://schemas.openxmlformats.org/officeDocument/2006/relationships/image" Target="../media/image316.png"/><Relationship Id="rId3" Type="http://schemas.openxmlformats.org/officeDocument/2006/relationships/tags" Target="../tags/tag375.xml"/><Relationship Id="rId7" Type="http://schemas.openxmlformats.org/officeDocument/2006/relationships/notesSlide" Target="../notesSlides/notesSlide18.xml"/><Relationship Id="rId12" Type="http://schemas.openxmlformats.org/officeDocument/2006/relationships/image" Target="../media/image154.emf"/><Relationship Id="rId2" Type="http://schemas.openxmlformats.org/officeDocument/2006/relationships/tags" Target="../tags/tag374.xml"/><Relationship Id="rId1" Type="http://schemas.openxmlformats.org/officeDocument/2006/relationships/tags" Target="../tags/tag37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15.png"/><Relationship Id="rId5" Type="http://schemas.openxmlformats.org/officeDocument/2006/relationships/tags" Target="../tags/tag377.xml"/><Relationship Id="rId10" Type="http://schemas.openxmlformats.org/officeDocument/2006/relationships/image" Target="../media/image314.png"/><Relationship Id="rId4" Type="http://schemas.openxmlformats.org/officeDocument/2006/relationships/tags" Target="../tags/tag376.xml"/><Relationship Id="rId9" Type="http://schemas.openxmlformats.org/officeDocument/2006/relationships/image" Target="../media/image31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7.png"/><Relationship Id="rId3" Type="http://schemas.openxmlformats.org/officeDocument/2006/relationships/tags" Target="../tags/tag380.xml"/><Relationship Id="rId7" Type="http://schemas.openxmlformats.org/officeDocument/2006/relationships/image" Target="../media/image312.png"/><Relationship Id="rId2" Type="http://schemas.openxmlformats.org/officeDocument/2006/relationships/tags" Target="../tags/tag379.xml"/><Relationship Id="rId1" Type="http://schemas.openxmlformats.org/officeDocument/2006/relationships/tags" Target="../tags/tag378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19.png"/><Relationship Id="rId4" Type="http://schemas.openxmlformats.org/officeDocument/2006/relationships/tags" Target="../tags/tag381.xml"/><Relationship Id="rId9" Type="http://schemas.openxmlformats.org/officeDocument/2006/relationships/image" Target="../media/image3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48.xml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tags" Target="../tags/tag43.xml"/><Relationship Id="rId7" Type="http://schemas.openxmlformats.org/officeDocument/2006/relationships/tags" Target="../tags/tag47.xml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tags" Target="../tags/tag42.xml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notesSlide" Target="../notesSlides/notesSlide4.xml"/><Relationship Id="rId5" Type="http://schemas.openxmlformats.org/officeDocument/2006/relationships/tags" Target="../tags/tag45.xml"/><Relationship Id="rId15" Type="http://schemas.openxmlformats.org/officeDocument/2006/relationships/image" Target="../media/image43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47.png"/><Relationship Id="rId4" Type="http://schemas.openxmlformats.org/officeDocument/2006/relationships/tags" Target="../tags/tag44.xml"/><Relationship Id="rId9" Type="http://schemas.openxmlformats.org/officeDocument/2006/relationships/tags" Target="../tags/tag49.xml"/><Relationship Id="rId1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57.xml"/><Relationship Id="rId13" Type="http://schemas.openxmlformats.org/officeDocument/2006/relationships/tags" Target="../tags/tag62.xml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" Type="http://schemas.openxmlformats.org/officeDocument/2006/relationships/tags" Target="../tags/tag52.xml"/><Relationship Id="rId21" Type="http://schemas.openxmlformats.org/officeDocument/2006/relationships/image" Target="../media/image53.png"/><Relationship Id="rId7" Type="http://schemas.openxmlformats.org/officeDocument/2006/relationships/tags" Target="../tags/tag56.xml"/><Relationship Id="rId12" Type="http://schemas.openxmlformats.org/officeDocument/2006/relationships/tags" Target="../tags/tag61.xml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2" Type="http://schemas.openxmlformats.org/officeDocument/2006/relationships/tags" Target="../tags/tag51.xml"/><Relationship Id="rId16" Type="http://schemas.openxmlformats.org/officeDocument/2006/relationships/notesSlide" Target="../notesSlides/notesSlide5.xml"/><Relationship Id="rId20" Type="http://schemas.openxmlformats.org/officeDocument/2006/relationships/image" Target="../media/image52.png"/><Relationship Id="rId29" Type="http://schemas.openxmlformats.org/officeDocument/2006/relationships/image" Target="../media/image61.png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11" Type="http://schemas.openxmlformats.org/officeDocument/2006/relationships/tags" Target="../tags/tag60.xml"/><Relationship Id="rId24" Type="http://schemas.openxmlformats.org/officeDocument/2006/relationships/image" Target="../media/image56.png"/><Relationship Id="rId5" Type="http://schemas.openxmlformats.org/officeDocument/2006/relationships/tags" Target="../tags/tag54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10" Type="http://schemas.openxmlformats.org/officeDocument/2006/relationships/tags" Target="../tags/tag59.xml"/><Relationship Id="rId19" Type="http://schemas.openxmlformats.org/officeDocument/2006/relationships/image" Target="../media/image51.png"/><Relationship Id="rId4" Type="http://schemas.openxmlformats.org/officeDocument/2006/relationships/tags" Target="../tags/tag53.xml"/><Relationship Id="rId9" Type="http://schemas.openxmlformats.org/officeDocument/2006/relationships/tags" Target="../tags/tag58.xml"/><Relationship Id="rId14" Type="http://schemas.openxmlformats.org/officeDocument/2006/relationships/tags" Target="../tags/tag63.xml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71.xml"/><Relationship Id="rId13" Type="http://schemas.openxmlformats.org/officeDocument/2006/relationships/tags" Target="../tags/tag76.xml"/><Relationship Id="rId18" Type="http://schemas.openxmlformats.org/officeDocument/2006/relationships/image" Target="../media/image60.png"/><Relationship Id="rId26" Type="http://schemas.openxmlformats.org/officeDocument/2006/relationships/image" Target="../media/image69.png"/><Relationship Id="rId3" Type="http://schemas.openxmlformats.org/officeDocument/2006/relationships/tags" Target="../tags/tag66.xml"/><Relationship Id="rId21" Type="http://schemas.openxmlformats.org/officeDocument/2006/relationships/image" Target="../media/image64.png"/><Relationship Id="rId7" Type="http://schemas.openxmlformats.org/officeDocument/2006/relationships/tags" Target="../tags/tag70.xml"/><Relationship Id="rId12" Type="http://schemas.openxmlformats.org/officeDocument/2006/relationships/tags" Target="../tags/tag75.xml"/><Relationship Id="rId17" Type="http://schemas.openxmlformats.org/officeDocument/2006/relationships/image" Target="../media/image59.png"/><Relationship Id="rId25" Type="http://schemas.openxmlformats.org/officeDocument/2006/relationships/image" Target="../media/image68.png"/><Relationship Id="rId2" Type="http://schemas.openxmlformats.org/officeDocument/2006/relationships/tags" Target="../tags/tag65.xml"/><Relationship Id="rId16" Type="http://schemas.openxmlformats.org/officeDocument/2006/relationships/notesSlide" Target="../notesSlides/notesSlide6.xml"/><Relationship Id="rId20" Type="http://schemas.openxmlformats.org/officeDocument/2006/relationships/image" Target="../media/image63.png"/><Relationship Id="rId29" Type="http://schemas.openxmlformats.org/officeDocument/2006/relationships/image" Target="../media/image72.png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tags" Target="../tags/tag74.xml"/><Relationship Id="rId24" Type="http://schemas.openxmlformats.org/officeDocument/2006/relationships/image" Target="../media/image67.png"/><Relationship Id="rId5" Type="http://schemas.openxmlformats.org/officeDocument/2006/relationships/tags" Target="../tags/tag68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66.png"/><Relationship Id="rId28" Type="http://schemas.openxmlformats.org/officeDocument/2006/relationships/image" Target="../media/image71.png"/><Relationship Id="rId10" Type="http://schemas.openxmlformats.org/officeDocument/2006/relationships/tags" Target="../tags/tag73.xml"/><Relationship Id="rId19" Type="http://schemas.openxmlformats.org/officeDocument/2006/relationships/image" Target="../media/image62.png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tags" Target="../tags/tag77.xml"/><Relationship Id="rId22" Type="http://schemas.openxmlformats.org/officeDocument/2006/relationships/image" Target="../media/image65.png"/><Relationship Id="rId27" Type="http://schemas.openxmlformats.org/officeDocument/2006/relationships/image" Target="../media/image70.png"/><Relationship Id="rId30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6.png"/><Relationship Id="rId18" Type="http://schemas.openxmlformats.org/officeDocument/2006/relationships/image" Target="../media/image81.jpeg"/><Relationship Id="rId3" Type="http://schemas.openxmlformats.org/officeDocument/2006/relationships/tags" Target="../tags/tag80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7.png"/><Relationship Id="rId17" Type="http://schemas.openxmlformats.org/officeDocument/2006/relationships/image" Target="../media/image80.jpeg"/><Relationship Id="rId2" Type="http://schemas.openxmlformats.org/officeDocument/2006/relationships/tags" Target="../tags/tag79.xml"/><Relationship Id="rId16" Type="http://schemas.openxmlformats.org/officeDocument/2006/relationships/image" Target="../media/image79.jpeg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image" Target="../media/image75.png"/><Relationship Id="rId5" Type="http://schemas.openxmlformats.org/officeDocument/2006/relationships/tags" Target="../tags/tag82.xml"/><Relationship Id="rId15" Type="http://schemas.openxmlformats.org/officeDocument/2006/relationships/image" Target="../media/image78.jpeg"/><Relationship Id="rId10" Type="http://schemas.openxmlformats.org/officeDocument/2006/relationships/image" Target="../media/image46.png"/><Relationship Id="rId19" Type="http://schemas.openxmlformats.org/officeDocument/2006/relationships/image" Target="../media/image82.jpg"/><Relationship Id="rId4" Type="http://schemas.openxmlformats.org/officeDocument/2006/relationships/tags" Target="../tags/tag81.xml"/><Relationship Id="rId9" Type="http://schemas.openxmlformats.org/officeDocument/2006/relationships/image" Target="../media/image74.png"/><Relationship Id="rId14" Type="http://schemas.openxmlformats.org/officeDocument/2006/relationships/image" Target="../media/image7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tags" Target="../tags/tag86.xml"/><Relationship Id="rId7" Type="http://schemas.openxmlformats.org/officeDocument/2006/relationships/image" Target="../media/image83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6.png"/><Relationship Id="rId4" Type="http://schemas.openxmlformats.org/officeDocument/2006/relationships/tags" Target="../tags/tag87.xml"/><Relationship Id="rId9" Type="http://schemas.openxmlformats.org/officeDocument/2006/relationships/image" Target="../media/image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DABBF1C-B7C0-1DCA-009C-4A19F1C1567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6000"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6" r="1094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\documentclass{article}&#10;\usepackage{amsmath}&#10;\usepackage{mathrsfs}&#10;\usepackage{amssymb}&#10;\usepackage{bbm}&#10;\usepackage{bm}\usepackage[dvipsnames]{xcolor}&#10;&#10;&#10;\pagestyle{empty}&#10;\begin{document}&#10;&#10;$$\phantom{\Biggl.\Biggr)}\color{White}\text{Flux Vacua and the Cosmological Constant}$$&#10;&#10;&#10;\end{document}" title="IguanaTex Bitmap Display">
            <a:extLst>
              <a:ext uri="{FF2B5EF4-FFF2-40B4-BE49-F238E27FC236}">
                <a16:creationId xmlns:a16="http://schemas.microsoft.com/office/drawing/2014/main" id="{AF81DA22-2BAA-E796-08F6-0B496F5FE63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83209"/>
            <a:ext cx="7677562" cy="368152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04811E-3192-E725-17A3-50670FA7CF3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171" y="1905000"/>
            <a:ext cx="2146743" cy="2212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64A183-9913-C1CF-9125-7A673021FB5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362200"/>
            <a:ext cx="939886" cy="221257"/>
          </a:xfrm>
          <a:prstGeom prst="rect">
            <a:avLst/>
          </a:prstGeom>
        </p:spPr>
      </p:pic>
      <p:pic>
        <p:nvPicPr>
          <p:cNvPr id="4" name="Picture 3" descr="\documentclass{article}&#10;\usepackage{amsmath}&#10;\usepackage{mathrsfs}&#10;\usepackage{amssymb}&#10;\usepackage{bbm}&#10;\usepackage{bm}&#10;\usepackage[dvipsnames]{xcolor}&#10;&#10;&#10;&#10;\pagestyle{empty}&#10;\begin{document}&#10;&#10;$$\color{White}\text{String Phenomenology 2022, Liverpool, July 4, 2022}$$&#10;&#10;&#10;\end{document}" title="IguanaTex Bitmap Display">
            <a:extLst>
              <a:ext uri="{FF2B5EF4-FFF2-40B4-BE49-F238E27FC236}">
                <a16:creationId xmlns:a16="http://schemas.microsoft.com/office/drawing/2014/main" id="{FB108A9E-B7AB-E663-E374-357E2FD5073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542" y="6354968"/>
            <a:ext cx="4609219" cy="184076"/>
          </a:xfrm>
          <a:prstGeom prst="rect">
            <a:avLst/>
          </a:prstGeom>
        </p:spPr>
      </p:pic>
      <p:pic>
        <p:nvPicPr>
          <p:cNvPr id="12" name="Picture 11" descr="\documentclass{article}&#10;\usepackage{amsmath}&#10;\usepackage{mathrsfs}&#10;\usepackage{amssymb}&#10;\usepackage{bbm}&#10;\usepackage{bm}&#10;\usepackage[dvipsnames]{xcolor}&#10;&#10;&#10;&#10;\pagestyle{empty}&#10;\begin{document}&#10;&#10;$$\color{White}\text{Photo credit: Dark Energy Survey}$$&#10;&#10;&#10;\end{document}" title="IguanaTex Bitmap Display">
            <a:extLst>
              <a:ext uri="{FF2B5EF4-FFF2-40B4-BE49-F238E27FC236}">
                <a16:creationId xmlns:a16="http://schemas.microsoft.com/office/drawing/2014/main" id="{F73D5C3F-A925-5A9E-413A-C443AE96E8C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6733305"/>
            <a:ext cx="1523810" cy="92038"/>
          </a:xfrm>
          <a:prstGeom prst="rect">
            <a:avLst/>
          </a:prstGeom>
        </p:spPr>
      </p:pic>
      <p:pic>
        <p:nvPicPr>
          <p:cNvPr id="3" name="Picture 2" descr="\documentclass{article}&#10;\usepackage{amsmath}&#10;\usepackage{mathrsfs}&#10;\usepackage{amssymb}&#10;\usepackage{bbm}&#10;\usepackage{bm}&#10;&#10;\pagestyle{empty}\usepackage[dvipsnames]{xcolor}&#10;&#10;\begin{document}&#10;&#10; \color{White}&#10;&#10;&#10;\begin{equation}\label{eq:DeltaCirc_vertices_main}&#10;\begin{aligned}&#10;1  &amp; -1 &amp; -1 &amp; -1 &amp; -1 &amp; -1 &amp; -1 &amp; -1 &amp; -1\\&#10;-1 &amp; -1 &amp;  2 &amp; -1 &amp; -1 &amp; -1 &amp;  2 &amp;  2 &amp;  2\\&#10;-1 &amp; 5  &amp; -1 &amp; -1 &amp; -1 &amp;  5 &amp; -1 &amp;  2 &amp;  2\\&#10;-1 &amp; 9  &amp;  0 &amp; -1 &amp;  3 &amp; -1 &amp; -1 &amp; -1 &amp;  0&#10;\end{aligned} \, \nonumber&#10;\end{equation}&#10;&#10;\end{document}" title="IguanaTex Bitmap Display">
            <a:extLst>
              <a:ext uri="{FF2B5EF4-FFF2-40B4-BE49-F238E27FC236}">
                <a16:creationId xmlns:a16="http://schemas.microsoft.com/office/drawing/2014/main" id="{64251EA0-4B06-E2AC-55E6-3C49BF32D4D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09" y="4296890"/>
            <a:ext cx="1741465" cy="526290"/>
          </a:xfrm>
          <a:prstGeom prst="rect">
            <a:avLst/>
          </a:prstGeom>
        </p:spPr>
      </p:pic>
      <p:pic>
        <p:nvPicPr>
          <p:cNvPr id="13" name="Picture 12" descr="\documentclass{article}&#10;\usepackage{amsmath}&#10;\usepackage{mathrsfs}&#10;\usepackage{amssymb}&#10;\usepackage{bbm}&#10;\usepackage{bm}&#10;\usepackage[dvipsnames]{xcolor}&#10;&#10;&#10;&#10;\pagestyle{empty}&#10;\begin{document}&#10;&#10; &#10; &#10;\color{White}&#10;&#10;&#10;\setcounter{MaxMatrixCols}{20}&#10;\begin{align}&#10;&amp; \begin{pmatrix}&#10;10&amp;  12 &amp; 8 &amp; 0 &amp; 0 &amp; 4 &amp; 0 &amp; 0 &amp; 2 &amp; 4 &amp; 11 &amp; -8&#10;\end{pmatrix}\, \nonumber\\&#10;&amp; \begin{pmatrix}&#10;0 &amp;  8 &amp; -15 &amp; 11 &amp; -2 &amp; 13 &amp; 0 &amp; 0 &amp; 0 &amp; 0 &amp; 0 &amp; 0&#10;\end{pmatrix}\, \nonumber&#10;\end{align}&#10;&#10;&#10;&#10;\end{document}" title="IguanaTex Bitmap Display">
            <a:extLst>
              <a:ext uri="{FF2B5EF4-FFF2-40B4-BE49-F238E27FC236}">
                <a16:creationId xmlns:a16="http://schemas.microsoft.com/office/drawing/2014/main" id="{93F0D858-013B-99A7-DA98-A5042DA9C52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887">
            <a:off x="911606" y="5121224"/>
            <a:ext cx="2140711" cy="29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55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73" y="1524000"/>
            <a:ext cx="8229600" cy="4572000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81551" y="1295400"/>
            <a:ext cx="87100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98250F4-1609-4D21-BA9C-725A512956B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5134"/>
            <a:ext cx="7097905" cy="24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36FA78-14F4-4677-A2D9-CB4888BE6A4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05" y="3132881"/>
            <a:ext cx="2047999" cy="57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C75C3F-ACB3-0B3E-448F-F7146DB6B49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911" y="1375928"/>
            <a:ext cx="3227428" cy="2864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A366E6B-A318-4005-87F6-17702D4D720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76653"/>
            <a:ext cx="825905" cy="1782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73F0A7-F5E9-47E3-8562-0968B99E9CE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911" y="762000"/>
            <a:ext cx="1440001" cy="1782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24F1AA-4F1E-25ED-BF74-BDED2C7C2EC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911" y="1030233"/>
            <a:ext cx="4457145" cy="2864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F56D9E-2C24-4D49-BDBB-95A2B2296E9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923" y="3593681"/>
            <a:ext cx="1739882" cy="115200"/>
          </a:xfrm>
          <a:prstGeom prst="rect">
            <a:avLst/>
          </a:prstGeom>
        </p:spPr>
      </p:pic>
      <p:pic>
        <p:nvPicPr>
          <p:cNvPr id="94" name="Picture 93" descr="\documentclass{article}&#10;\usepackage{amsmath}&#10;\usepackage{mathrsfs}&#10;\usepackage{amssymb}&#10;\usepackage{bbm}&#10;\usepackage{bm}&#10;&#10;\pagestyle{empty}&#10;\begin{document}&#10;$$\text{Choose quantized fluxes }F_3, H_3 \in H^3(X,\mathbb{Z}).~~~~~G_3:=F_3-\tau H_3$$&#10;&#10;&#10;\end{document}" title="IguanaTex Bitmap Display">
            <a:extLst>
              <a:ext uri="{FF2B5EF4-FFF2-40B4-BE49-F238E27FC236}">
                <a16:creationId xmlns:a16="http://schemas.microsoft.com/office/drawing/2014/main" id="{3758250E-DAAA-4568-B5D7-5C3888ABBFE9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830903"/>
            <a:ext cx="7026285" cy="286476"/>
          </a:xfrm>
          <a:prstGeom prst="rect">
            <a:avLst/>
          </a:prstGeom>
        </p:spPr>
      </p:pic>
      <p:pic>
        <p:nvPicPr>
          <p:cNvPr id="28" name="Picture 27" descr="\documentclass{article}&#10;\usepackage{amsmath}&#10;\usepackage{mathrsfs}&#10;\usepackage{amssymb}&#10;\usepackage{bbm}&#10;\usepackage{bm}&#10;&#10;\pagestyle{empty}&#10;\begin{document}&#10;&#10;$$ W(\tau,z_a,T_i) = W_{\mathrm{flux}}(\tau,z_a) + W_{\mathrm{np}}(\tau,z_a,T_i) $$&#10;&#10;&#10;\end{document}" title="IguanaTex Bitmap Display">
            <a:extLst>
              <a:ext uri="{FF2B5EF4-FFF2-40B4-BE49-F238E27FC236}">
                <a16:creationId xmlns:a16="http://schemas.microsoft.com/office/drawing/2014/main" id="{B9957D9D-2ADE-48C7-BCFE-B8C348BABD8E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506957"/>
            <a:ext cx="4652189" cy="263619"/>
          </a:xfrm>
          <a:prstGeom prst="rect">
            <a:avLst/>
          </a:prstGeom>
        </p:spPr>
      </p:pic>
      <p:pic>
        <p:nvPicPr>
          <p:cNvPr id="37" name="Picture 36" descr="\documentclass{article}&#10;\usepackage{amsmath}&#10;\usepackage{mathrsfs}&#10;\usepackage{amssymb}&#10;\usepackage{bbm}&#10;\usepackage{bm}&#10;&#10;\pagestyle{empty}&#10;\begin{document}&#10;&#10;$$ = \text{poly}(\tau,z_a)+\sum \text{exp}(\tau,z_a)$$&#10;&#10;&#10;\end{document}" title="IguanaTex Bitmap Display">
            <a:extLst>
              <a:ext uri="{FF2B5EF4-FFF2-40B4-BE49-F238E27FC236}">
                <a16:creationId xmlns:a16="http://schemas.microsoft.com/office/drawing/2014/main" id="{9DB0DF56-8E6C-4BAD-B0E9-990D22A207D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969064"/>
            <a:ext cx="3157333" cy="355048"/>
          </a:xfrm>
          <a:prstGeom prst="rect">
            <a:avLst/>
          </a:prstGeom>
        </p:spPr>
      </p:pic>
      <p:pic>
        <p:nvPicPr>
          <p:cNvPr id="43" name="Picture 42" descr="\documentclass{article}&#10;\usepackage{amsmath}&#10;\pagestyle{empty}&#10;\begin{document}&#10;&#10;&#10;$$ = \sum_i \mathcal{A}_i(\tau,z_a)\,\mathrm{exp}\Bigl(-2\pi T_i\Bigr)\, + \ldots.$$&#10;&#10;\end{document}" title="IguanaTex Bitmap Display">
            <a:extLst>
              <a:ext uri="{FF2B5EF4-FFF2-40B4-BE49-F238E27FC236}">
                <a16:creationId xmlns:a16="http://schemas.microsoft.com/office/drawing/2014/main" id="{D052A3A9-148F-4C76-821D-0A5AF1EB3C8D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395" y="3923201"/>
            <a:ext cx="3797332" cy="591238"/>
          </a:xfrm>
          <a:prstGeom prst="rect">
            <a:avLst/>
          </a:prstGeom>
        </p:spPr>
      </p:pic>
      <p:pic>
        <p:nvPicPr>
          <p:cNvPr id="39" name="Picture 38" descr="\documentclass{article}&#10;\usepackage{amsmath}&#10;\usepackage{mathrsfs}&#10;\usepackage{amssymb}&#10;\usepackage{bbm}&#10;\usepackage{bm}&#10;&#10;\pagestyle{empty}&#10;\begin{document}&#10;&#10;$$W_{\mathrm{np}}= \sum\text{D-brane instantons}$$&#10;&#10;&#10;\end{document}" title="IguanaTex Bitmap Display">
            <a:extLst>
              <a:ext uri="{FF2B5EF4-FFF2-40B4-BE49-F238E27FC236}">
                <a16:creationId xmlns:a16="http://schemas.microsoft.com/office/drawing/2014/main" id="{13C02E6D-A3CD-4148-8AEB-429D628B18B5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926" y="3251476"/>
            <a:ext cx="3314283" cy="355048"/>
          </a:xfrm>
          <a:prstGeom prst="rect">
            <a:avLst/>
          </a:prstGeom>
        </p:spPr>
      </p:pic>
      <p:pic>
        <p:nvPicPr>
          <p:cNvPr id="6" name="Picture 5" descr="\documentclass{article}&#10;\usepackage{amsmath}&#10;\usepackage{mathrsfs}&#10;\usepackage{amssymb}&#10;\usepackage{bbm}\usepackage[dvipsnames]{xcolor}&#10;\usepackage{bm}&#10;&#10;\pagestyle{empty}&#10;\begin{document}&#10;&#10;\color{Bittersweet}In our solutions, we ensure:&#10;&#10;&#10;\end{document}" title="IguanaTex Bitmap Display">
            <a:extLst>
              <a:ext uri="{FF2B5EF4-FFF2-40B4-BE49-F238E27FC236}">
                <a16:creationId xmlns:a16="http://schemas.microsoft.com/office/drawing/2014/main" id="{75DCBBDB-436F-242E-6F07-083A6A5A0259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8" y="4572000"/>
            <a:ext cx="3615085" cy="268801"/>
          </a:xfrm>
          <a:prstGeom prst="rect">
            <a:avLst/>
          </a:prstGeom>
        </p:spPr>
      </p:pic>
      <p:pic>
        <p:nvPicPr>
          <p:cNvPr id="51" name="Picture 50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Witten 96}}$$&#10;&#10;&#10;\end{document}" title="IguanaTex Bitmap Display">
            <a:extLst>
              <a:ext uri="{FF2B5EF4-FFF2-40B4-BE49-F238E27FC236}">
                <a16:creationId xmlns:a16="http://schemas.microsoft.com/office/drawing/2014/main" id="{9B825205-CD4E-4E50-BBBB-C9BD0AFF2541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111" y="3612881"/>
            <a:ext cx="709484" cy="96000"/>
          </a:xfrm>
          <a:prstGeom prst="rect">
            <a:avLst/>
          </a:prstGeom>
        </p:spPr>
      </p:pic>
      <p:pic>
        <p:nvPicPr>
          <p:cNvPr id="90" name="Picture 89" descr="\documentclass{article}&#10;\usepackage{amsmath}&#10;\usepackage{mathrsfs}&#10;\usepackage{amssymb}&#10;\usepackage{bbm}&#10;\usepackage{bm}\usepackage[dvipsnames]{xcolor}&#10;&#10;&#10;\pagestyle{empty}&#10;\begin{document}&#10;&#10;$$ \text{poly}(\tau,z_a) \equiv 0\qquad\color{NavyBlue}\text{Perturbatively flat vacuum}$$&#10;&#10;&#10;\end{document}" title="IguanaTex Bitmap Display">
            <a:extLst>
              <a:ext uri="{FF2B5EF4-FFF2-40B4-BE49-F238E27FC236}">
                <a16:creationId xmlns:a16="http://schemas.microsoft.com/office/drawing/2014/main" id="{6B457E0B-3E92-4D9D-8CEE-69F8980374BE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73" y="5011075"/>
            <a:ext cx="5086475" cy="254476"/>
          </a:xfrm>
          <a:prstGeom prst="rect">
            <a:avLst/>
          </a:prstGeom>
        </p:spPr>
      </p:pic>
      <p:pic>
        <p:nvPicPr>
          <p:cNvPr id="88" name="Picture 87" descr="\documentclass{article}&#10;\usepackage{amsmath}&#10;\usepackage{mathrsfs}&#10;\usepackage{amssymb}&#10;\usepackage{bbm}&#10;\usepackage{bm}\usepackage[dvipsnames]{xcolor}&#10;&#10;&#10;\pagestyle{empty}&#10;\begin{document}&#10;&#10;$$ \sum \text{exp}(\tau,z_a) = \mathcal{N}_1 e^{2\pi i p_1 \tau} +\mathcal{N}_2 e^{2\pi i p_2 \tau} + \text{negl.}\qquad \color{NavyBlue}\text{Racetrack} $$&#10;&#10;&#10;\end{document}" title="IguanaTex Bitmap Display">
            <a:extLst>
              <a:ext uri="{FF2B5EF4-FFF2-40B4-BE49-F238E27FC236}">
                <a16:creationId xmlns:a16="http://schemas.microsoft.com/office/drawing/2014/main" id="{6B676BA6-810F-4C26-862A-2F9F10E39FD4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234" y="5524712"/>
            <a:ext cx="6662095" cy="355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6B6877-9289-7F4A-5747-B195A2F4E567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14" y="5909719"/>
            <a:ext cx="2090666" cy="196267"/>
          </a:xfrm>
          <a:prstGeom prst="rect">
            <a:avLst/>
          </a:prstGeom>
        </p:spPr>
      </p:pic>
      <p:pic>
        <p:nvPicPr>
          <p:cNvPr id="92" name="Picture 91" descr="\documentclass{article}&#10;\usepackage{amsmath}&#10;\pagestyle{empty}\usepackage[dvipsnames]{xcolor}&#10;\begin{document}&#10;&#10;&#10;&#10;$$ \mathcal{A}_i(\tau,z_a) = \mathcal{A}_i\qquad \color{NavyBlue}\text{constant Pfaffians}$$&#10;\end{document}" title="IguanaTex Bitmap Display">
            <a:extLst>
              <a:ext uri="{FF2B5EF4-FFF2-40B4-BE49-F238E27FC236}">
                <a16:creationId xmlns:a16="http://schemas.microsoft.com/office/drawing/2014/main" id="{59B5BBF6-2444-4E83-A528-15072A578DA9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102" y="6324600"/>
            <a:ext cx="4048760" cy="25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26110"/>
      </p:ext>
    </p:extLst>
  </p:cSld>
  <p:clrMapOvr>
    <a:masterClrMapping/>
  </p:clrMapOvr>
  <p:transition advTm="82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73" y="-685800"/>
            <a:ext cx="8229600" cy="4572000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81551" y="-914400"/>
            <a:ext cx="87100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36FA78-14F4-4677-A2D9-CB4888BE6A4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05" y="923081"/>
            <a:ext cx="2047999" cy="576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F56D9E-2C24-4D49-BDBB-95A2B2296E9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923" y="1383881"/>
            <a:ext cx="1739882" cy="115200"/>
          </a:xfrm>
          <a:prstGeom prst="rect">
            <a:avLst/>
          </a:prstGeom>
        </p:spPr>
      </p:pic>
      <p:pic>
        <p:nvPicPr>
          <p:cNvPr id="28" name="Picture 27" descr="\documentclass{article}&#10;\usepackage{amsmath}&#10;\usepackage{mathrsfs}&#10;\usepackage{amssymb}&#10;\usepackage{bbm}&#10;\usepackage{bm}&#10;&#10;\pagestyle{empty}&#10;\begin{document}&#10;&#10;$$ W(\tau,z_a,T_i) = W_{\mathrm{flux}}(\tau,z_a) + W_{\mathrm{np}}(\tau,z_a,T_i) $$&#10;&#10;&#10;\end{document}" title="IguanaTex Bitmap Display">
            <a:extLst>
              <a:ext uri="{FF2B5EF4-FFF2-40B4-BE49-F238E27FC236}">
                <a16:creationId xmlns:a16="http://schemas.microsoft.com/office/drawing/2014/main" id="{B9957D9D-2ADE-48C7-BCFE-B8C348BABD8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97157"/>
            <a:ext cx="4652189" cy="263619"/>
          </a:xfrm>
          <a:prstGeom prst="rect">
            <a:avLst/>
          </a:prstGeom>
        </p:spPr>
      </p:pic>
      <p:pic>
        <p:nvPicPr>
          <p:cNvPr id="37" name="Picture 36" descr="\documentclass{article}&#10;\usepackage{amsmath}&#10;\usepackage{mathrsfs}&#10;\usepackage{amssymb}&#10;\usepackage{bbm}&#10;\usepackage{bm}&#10;&#10;\pagestyle{empty}&#10;\begin{document}&#10;&#10;$$ = \text{poly}(\tau,z_a)+\sum \text{exp}(\tau,z_a)$$&#10;&#10;&#10;\end{document}" title="IguanaTex Bitmap Display">
            <a:extLst>
              <a:ext uri="{FF2B5EF4-FFF2-40B4-BE49-F238E27FC236}">
                <a16:creationId xmlns:a16="http://schemas.microsoft.com/office/drawing/2014/main" id="{9DB0DF56-8E6C-4BAD-B0E9-990D22A207D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759264"/>
            <a:ext cx="3157333" cy="355048"/>
          </a:xfrm>
          <a:prstGeom prst="rect">
            <a:avLst/>
          </a:prstGeom>
        </p:spPr>
      </p:pic>
      <p:pic>
        <p:nvPicPr>
          <p:cNvPr id="43" name="Picture 42" descr="\documentclass{article}&#10;\usepackage{amsmath}&#10;\pagestyle{empty}&#10;\begin{document}&#10;&#10;&#10;$$ = \sum_i \mathcal{A}_i(\tau,z_a)\,\mathrm{exp}\Bigl(-2\pi T_i\Bigr)\, + \ldots.$$&#10;&#10;\end{document}" title="IguanaTex Bitmap Display">
            <a:extLst>
              <a:ext uri="{FF2B5EF4-FFF2-40B4-BE49-F238E27FC236}">
                <a16:creationId xmlns:a16="http://schemas.microsoft.com/office/drawing/2014/main" id="{D052A3A9-148F-4C76-821D-0A5AF1EB3C8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395" y="1713401"/>
            <a:ext cx="3797332" cy="591238"/>
          </a:xfrm>
          <a:prstGeom prst="rect">
            <a:avLst/>
          </a:prstGeom>
        </p:spPr>
      </p:pic>
      <p:pic>
        <p:nvPicPr>
          <p:cNvPr id="39" name="Picture 38" descr="\documentclass{article}&#10;\usepackage{amsmath}&#10;\usepackage{mathrsfs}&#10;\usepackage{amssymb}&#10;\usepackage{bbm}&#10;\usepackage{bm}&#10;&#10;\pagestyle{empty}&#10;\begin{document}&#10;&#10;$$W_{\mathrm{np}}= \sum\text{D-brane instantons}$$&#10;&#10;&#10;\end{document}" title="IguanaTex Bitmap Display">
            <a:extLst>
              <a:ext uri="{FF2B5EF4-FFF2-40B4-BE49-F238E27FC236}">
                <a16:creationId xmlns:a16="http://schemas.microsoft.com/office/drawing/2014/main" id="{13C02E6D-A3CD-4148-8AEB-429D628B18B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926" y="1041676"/>
            <a:ext cx="3314283" cy="355048"/>
          </a:xfrm>
          <a:prstGeom prst="rect">
            <a:avLst/>
          </a:prstGeom>
        </p:spPr>
      </p:pic>
      <p:pic>
        <p:nvPicPr>
          <p:cNvPr id="5" name="Picture 4" descr="\documentclass{article}&#10;\usepackage{amsmath}&#10;\usepackage{mathrsfs}&#10;\usepackage{amssymb}&#10;\usepackage{bbm}\usepackage[dvipsnames]{xcolor}&#10;\usepackage{bm}&#10;&#10;\pagestyle{empty}&#10;\begin{document}&#10;&#10;\color{Bittersweet}In our solutions, we ensure:&#10;&#10;&#10;\end{document}" title="IguanaTex Bitmap Display">
            <a:extLst>
              <a:ext uri="{FF2B5EF4-FFF2-40B4-BE49-F238E27FC236}">
                <a16:creationId xmlns:a16="http://schemas.microsoft.com/office/drawing/2014/main" id="{CCF27737-CB07-C11A-FC91-65CE76A1F92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13" y="2374495"/>
            <a:ext cx="3615085" cy="268801"/>
          </a:xfrm>
          <a:prstGeom prst="rect">
            <a:avLst/>
          </a:prstGeom>
        </p:spPr>
      </p:pic>
      <p:pic>
        <p:nvPicPr>
          <p:cNvPr id="51" name="Picture 50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Witten 96}}$$&#10;&#10;&#10;\end{document}" title="IguanaTex Bitmap Display">
            <a:extLst>
              <a:ext uri="{FF2B5EF4-FFF2-40B4-BE49-F238E27FC236}">
                <a16:creationId xmlns:a16="http://schemas.microsoft.com/office/drawing/2014/main" id="{9B825205-CD4E-4E50-BBBB-C9BD0AFF254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111" y="1403081"/>
            <a:ext cx="709484" cy="96000"/>
          </a:xfrm>
          <a:prstGeom prst="rect">
            <a:avLst/>
          </a:prstGeom>
        </p:spPr>
      </p:pic>
      <p:pic>
        <p:nvPicPr>
          <p:cNvPr id="88" name="Picture 87" descr="\documentclass{article}&#10;\usepackage{amsmath}&#10;\usepackage{mathrsfs}&#10;\usepackage{amssymb}&#10;\usepackage{bbm}&#10;\usepackage{bm}\usepackage[dvipsnames]{xcolor}&#10;&#10;&#10;\pagestyle{empty}&#10;\begin{document}&#10;&#10;$$ \sum \text{exp}(\tau,z_a) = \mathcal{N}_1 e^{2\pi i p_1 \tau} +\mathcal{N}_2 e^{2\pi i p_2 \tau} + \text{negl.}\qquad \color{NavyBlue}\text{Racetrack} $$&#10;&#10;&#10;\end{document}" title="IguanaTex Bitmap Display">
            <a:extLst>
              <a:ext uri="{FF2B5EF4-FFF2-40B4-BE49-F238E27FC236}">
                <a16:creationId xmlns:a16="http://schemas.microsoft.com/office/drawing/2014/main" id="{6B676BA6-810F-4C26-862A-2F9F10E39FD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234" y="3314912"/>
            <a:ext cx="6662095" cy="355048"/>
          </a:xfrm>
          <a:prstGeom prst="rect">
            <a:avLst/>
          </a:prstGeom>
        </p:spPr>
      </p:pic>
      <p:pic>
        <p:nvPicPr>
          <p:cNvPr id="71" name="Picture 70" descr="\documentclass{article}&#10;\usepackage{amsmath,amssymb}&#10;\pagestyle{empty}\usepackage[dvipsnames]{xcolor}&#10;\begin{document}&#10;&#10;%\noindent We sample points inside the stretched K\&quot;ahler cone, for it is there that\\&#10;&#10;$$\mathcal{N}_1, \mathcal{N}_2 \in \mathbb{Z}, p_1, p_2 \in \mathbb{Q} $$&#10; &#10;\end{document}" title="IguanaTex Bitmap Display">
            <a:extLst>
              <a:ext uri="{FF2B5EF4-FFF2-40B4-BE49-F238E27FC236}">
                <a16:creationId xmlns:a16="http://schemas.microsoft.com/office/drawing/2014/main" id="{0BC455CA-B6A6-4368-8AD8-330F47E01C68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14" y="3699919"/>
            <a:ext cx="1955352" cy="196267"/>
          </a:xfrm>
          <a:prstGeom prst="rect">
            <a:avLst/>
          </a:prstGeom>
        </p:spPr>
      </p:pic>
      <p:pic>
        <p:nvPicPr>
          <p:cNvPr id="92" name="Picture 91" descr="\documentclass{article}&#10;\usepackage{amsmath}&#10;\pagestyle{empty}\usepackage[dvipsnames]{xcolor}&#10;\begin{document}&#10;&#10;&#10;&#10;$$ \mathcal{A}_i(\tau,z_a) = \mathcal{A}_i\qquad \color{NavyBlue}\text{constant Pfaffians}$$&#10;\end{document}" title="IguanaTex Bitmap Display">
            <a:extLst>
              <a:ext uri="{FF2B5EF4-FFF2-40B4-BE49-F238E27FC236}">
                <a16:creationId xmlns:a16="http://schemas.microsoft.com/office/drawing/2014/main" id="{59B5BBF6-2444-4E83-A528-15072A578DA9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102" y="4114800"/>
            <a:ext cx="4048760" cy="254476"/>
          </a:xfrm>
          <a:prstGeom prst="rect">
            <a:avLst/>
          </a:prstGeom>
        </p:spPr>
      </p:pic>
      <p:pic>
        <p:nvPicPr>
          <p:cNvPr id="44" name="Picture 43" descr="\documentclass{article}&#10;\usepackage{amsmath}&#10;\usepackage{mathrsfs}&#10;\usepackage{amssymb}&#10;\usepackage{bbm}\usepackage[dvipsnames]{xcolor}&#10;&#10;\usepackage{bm}&#10;&#10;\pagestyle{empty}&#10;\begin{document}&#10;&#10;\color{Bittersweet}&#10;$$ W(\tau,z_a,T_i) =   \mathcal{N}_1 e^{2\pi i p_1 \tau} +\mathcal{N}_2 e^{2\pi i p_2 \tau}+\sum_i \mathcal{A}_i \,\mathrm{exp}\Bigl(-2\pi T_i\Bigr) $$&#10;&#10;&#10;\end{document}" title="IguanaTex Bitmap Display">
            <a:extLst>
              <a:ext uri="{FF2B5EF4-FFF2-40B4-BE49-F238E27FC236}">
                <a16:creationId xmlns:a16="http://schemas.microsoft.com/office/drawing/2014/main" id="{F35E5FDF-8C46-483B-82BD-6BA6F114A4ED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14" y="4635461"/>
            <a:ext cx="7742171" cy="709486"/>
          </a:xfrm>
          <a:prstGeom prst="rect">
            <a:avLst/>
          </a:prstGeom>
        </p:spPr>
      </p:pic>
      <p:pic>
        <p:nvPicPr>
          <p:cNvPr id="27" name="Picture 26" descr="\documentclass{article}&#10;\usepackage{amsmath}&#10;\usepackage{mathrsfs}&#10;\usepackage{amssymb}&#10;\usepackage{bbm}&#10;\usepackage{bm}\usepackage[dvipsnames]{xcolor}&#10;&#10;&#10;\pagestyle{empty}&#10;\begin{document}&#10;&#10;$$\bullet~\text{Determined by the numbers }\mathcal{N}_{1,2},~p_{1,2},~\mathcal{A}_i$$&#10; &#10;\end{document}" title="IguanaTex Bitmap Display">
            <a:extLst>
              <a:ext uri="{FF2B5EF4-FFF2-40B4-BE49-F238E27FC236}">
                <a16:creationId xmlns:a16="http://schemas.microsoft.com/office/drawing/2014/main" id="{EA23B9A4-8DBA-4083-BD6D-6BB9A09CD978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92" y="5898453"/>
            <a:ext cx="4921903" cy="2697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FDCCC6-B0EB-3733-0833-7AC330C811D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92" y="5506776"/>
            <a:ext cx="7861329" cy="2270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303EF0-0F66-07D5-D041-613C2B771D3A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821" y="6332797"/>
            <a:ext cx="5215997" cy="254476"/>
          </a:xfrm>
          <a:prstGeom prst="rect">
            <a:avLst/>
          </a:prstGeom>
        </p:spPr>
      </p:pic>
      <p:pic>
        <p:nvPicPr>
          <p:cNvPr id="90" name="Picture 89" descr="\documentclass{article}&#10;\usepackage{amsmath}&#10;\usepackage{mathrsfs}&#10;\usepackage{amssymb}&#10;\usepackage{bbm}&#10;\usepackage{bm}\usepackage[dvipsnames]{xcolor}&#10;&#10;&#10;\pagestyle{empty}&#10;\begin{document}&#10;&#10;$$ \text{poly}(\tau,z_a) \equiv 0\qquad\color{NavyBlue}\text{Perturbatively flat vacuum}$$&#10;&#10;&#10;\end{document}" title="IguanaTex Bitmap Display">
            <a:extLst>
              <a:ext uri="{FF2B5EF4-FFF2-40B4-BE49-F238E27FC236}">
                <a16:creationId xmlns:a16="http://schemas.microsoft.com/office/drawing/2014/main" id="{6B457E0B-3E92-4D9D-8CEE-69F8980374BE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73" y="2801275"/>
            <a:ext cx="5086475" cy="25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0219"/>
      </p:ext>
    </p:extLst>
  </p:cSld>
  <p:clrMapOvr>
    <a:masterClrMapping/>
  </p:clrMapOvr>
  <p:transition spd="slow" advTm="8201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73" y="-685800"/>
            <a:ext cx="8229600" cy="4572000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81551" y="-914400"/>
            <a:ext cx="87100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36FA78-14F4-4677-A2D9-CB4888BE6A4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05" y="923081"/>
            <a:ext cx="2047999" cy="576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F56D9E-2C24-4D49-BDBB-95A2B2296E9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923" y="1383881"/>
            <a:ext cx="1739882" cy="115200"/>
          </a:xfrm>
          <a:prstGeom prst="rect">
            <a:avLst/>
          </a:prstGeom>
        </p:spPr>
      </p:pic>
      <p:pic>
        <p:nvPicPr>
          <p:cNvPr id="28" name="Picture 27" descr="\documentclass{article}&#10;\usepackage{amsmath}&#10;\usepackage{mathrsfs}&#10;\usepackage{amssymb}&#10;\usepackage{bbm}&#10;\usepackage{bm}&#10;&#10;\pagestyle{empty}&#10;\begin{document}&#10;&#10;$$ W(\tau,z_a,T_i) = W_{\mathrm{flux}}(\tau,z_a) + W_{\mathrm{np}}(\tau,z_a,T_i) $$&#10;&#10;&#10;\end{document}" title="IguanaTex Bitmap Display">
            <a:extLst>
              <a:ext uri="{FF2B5EF4-FFF2-40B4-BE49-F238E27FC236}">
                <a16:creationId xmlns:a16="http://schemas.microsoft.com/office/drawing/2014/main" id="{B9957D9D-2ADE-48C7-BCFE-B8C348BABD8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97157"/>
            <a:ext cx="4652189" cy="263619"/>
          </a:xfrm>
          <a:prstGeom prst="rect">
            <a:avLst/>
          </a:prstGeom>
        </p:spPr>
      </p:pic>
      <p:pic>
        <p:nvPicPr>
          <p:cNvPr id="37" name="Picture 36" descr="\documentclass{article}&#10;\usepackage{amsmath}&#10;\usepackage{mathrsfs}&#10;\usepackage{amssymb}&#10;\usepackage{bbm}&#10;\usepackage{bm}&#10;&#10;\pagestyle{empty}&#10;\begin{document}&#10;&#10;$$ = \text{poly}(\tau,z_a)+\sum \text{exp}(\tau,z_a)$$&#10;&#10;&#10;\end{document}" title="IguanaTex Bitmap Display">
            <a:extLst>
              <a:ext uri="{FF2B5EF4-FFF2-40B4-BE49-F238E27FC236}">
                <a16:creationId xmlns:a16="http://schemas.microsoft.com/office/drawing/2014/main" id="{9DB0DF56-8E6C-4BAD-B0E9-990D22A207D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759264"/>
            <a:ext cx="3157333" cy="355048"/>
          </a:xfrm>
          <a:prstGeom prst="rect">
            <a:avLst/>
          </a:prstGeom>
        </p:spPr>
      </p:pic>
      <p:pic>
        <p:nvPicPr>
          <p:cNvPr id="43" name="Picture 42" descr="\documentclass{article}&#10;\usepackage{amsmath}&#10;\pagestyle{empty}&#10;\begin{document}&#10;&#10;&#10;$$ = \sum_i \mathcal{A}_i(\tau,z_a)\,\mathrm{exp}\Bigl(-2\pi T_i\Bigr)\, + \ldots.$$&#10;&#10;\end{document}" title="IguanaTex Bitmap Display">
            <a:extLst>
              <a:ext uri="{FF2B5EF4-FFF2-40B4-BE49-F238E27FC236}">
                <a16:creationId xmlns:a16="http://schemas.microsoft.com/office/drawing/2014/main" id="{D052A3A9-148F-4C76-821D-0A5AF1EB3C8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395" y="1713401"/>
            <a:ext cx="3797332" cy="591238"/>
          </a:xfrm>
          <a:prstGeom prst="rect">
            <a:avLst/>
          </a:prstGeom>
        </p:spPr>
      </p:pic>
      <p:pic>
        <p:nvPicPr>
          <p:cNvPr id="39" name="Picture 38" descr="\documentclass{article}&#10;\usepackage{amsmath}&#10;\usepackage{mathrsfs}&#10;\usepackage{amssymb}&#10;\usepackage{bbm}&#10;\usepackage{bm}&#10;&#10;\pagestyle{empty}&#10;\begin{document}&#10;&#10;$$W_{\mathrm{np}}= \sum\text{D-brane instantons}$$&#10;&#10;&#10;\end{document}" title="IguanaTex Bitmap Display">
            <a:extLst>
              <a:ext uri="{FF2B5EF4-FFF2-40B4-BE49-F238E27FC236}">
                <a16:creationId xmlns:a16="http://schemas.microsoft.com/office/drawing/2014/main" id="{13C02E6D-A3CD-4148-8AEB-429D628B18B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926" y="1041676"/>
            <a:ext cx="3314283" cy="355048"/>
          </a:xfrm>
          <a:prstGeom prst="rect">
            <a:avLst/>
          </a:prstGeom>
        </p:spPr>
      </p:pic>
      <p:pic>
        <p:nvPicPr>
          <p:cNvPr id="6" name="Picture 5" descr="\documentclass{article}&#10;\usepackage{amsmath}&#10;\usepackage{mathrsfs}&#10;\usepackage{amssymb}&#10;\usepackage{bbm}\usepackage[dvipsnames]{xcolor}&#10;\usepackage{bm}&#10;&#10;\pagestyle{empty}&#10;\begin{document}&#10;&#10;\color{Bittersweet}In our solutions, we ensure:&#10;&#10;&#10;\end{document}" title="IguanaTex Bitmap Display">
            <a:extLst>
              <a:ext uri="{FF2B5EF4-FFF2-40B4-BE49-F238E27FC236}">
                <a16:creationId xmlns:a16="http://schemas.microsoft.com/office/drawing/2014/main" id="{E83F6061-9F5D-9E35-95F2-85878716C2E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13" y="2374495"/>
            <a:ext cx="3615085" cy="268801"/>
          </a:xfrm>
          <a:prstGeom prst="rect">
            <a:avLst/>
          </a:prstGeom>
        </p:spPr>
      </p:pic>
      <p:pic>
        <p:nvPicPr>
          <p:cNvPr id="51" name="Picture 50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Witten 96}}$$&#10;&#10;&#10;\end{document}" title="IguanaTex Bitmap Display">
            <a:extLst>
              <a:ext uri="{FF2B5EF4-FFF2-40B4-BE49-F238E27FC236}">
                <a16:creationId xmlns:a16="http://schemas.microsoft.com/office/drawing/2014/main" id="{9B825205-CD4E-4E50-BBBB-C9BD0AFF254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111" y="1403081"/>
            <a:ext cx="709484" cy="96000"/>
          </a:xfrm>
          <a:prstGeom prst="rect">
            <a:avLst/>
          </a:prstGeom>
        </p:spPr>
      </p:pic>
      <p:pic>
        <p:nvPicPr>
          <p:cNvPr id="88" name="Picture 87" descr="\documentclass{article}&#10;\usepackage{amsmath}&#10;\usepackage{mathrsfs}&#10;\usepackage{amssymb}&#10;\usepackage{bbm}&#10;\usepackage{bm}\usepackage[dvipsnames]{xcolor}&#10;&#10;&#10;\pagestyle{empty}&#10;\begin{document}&#10;&#10;$$ \sum \text{exp}(\tau,z_a) = \mathcal{N}_1 e^{2\pi i p_1 \tau} +\mathcal{N}_2 e^{2\pi i p_2 \tau} + \text{negl.}\qquad \color{NavyBlue}\text{Racetrack} $$&#10;&#10;&#10;\end{document}" title="IguanaTex Bitmap Display">
            <a:extLst>
              <a:ext uri="{FF2B5EF4-FFF2-40B4-BE49-F238E27FC236}">
                <a16:creationId xmlns:a16="http://schemas.microsoft.com/office/drawing/2014/main" id="{6B676BA6-810F-4C26-862A-2F9F10E39FD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234" y="3314912"/>
            <a:ext cx="6662095" cy="355048"/>
          </a:xfrm>
          <a:prstGeom prst="rect">
            <a:avLst/>
          </a:prstGeom>
        </p:spPr>
      </p:pic>
      <p:pic>
        <p:nvPicPr>
          <p:cNvPr id="71" name="Picture 70" descr="\documentclass{article}&#10;\usepackage{amsmath,amssymb}&#10;\pagestyle{empty}\usepackage[dvipsnames]{xcolor}&#10;\begin{document}&#10;&#10;%\noindent We sample points inside the stretched K\&quot;ahler cone, for it is there that\\&#10;&#10;$$\mathcal{N}_1, \mathcal{N}_2 \in \mathbb{Z}, p_1, p_2 \in \mathbb{Q} $$&#10; &#10;\end{document}" title="IguanaTex Bitmap Display">
            <a:extLst>
              <a:ext uri="{FF2B5EF4-FFF2-40B4-BE49-F238E27FC236}">
                <a16:creationId xmlns:a16="http://schemas.microsoft.com/office/drawing/2014/main" id="{0BC455CA-B6A6-4368-8AD8-330F47E01C68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14" y="3699919"/>
            <a:ext cx="1955352" cy="196267"/>
          </a:xfrm>
          <a:prstGeom prst="rect">
            <a:avLst/>
          </a:prstGeom>
        </p:spPr>
      </p:pic>
      <p:pic>
        <p:nvPicPr>
          <p:cNvPr id="92" name="Picture 91" descr="\documentclass{article}&#10;\usepackage{amsmath}&#10;\pagestyle{empty}\usepackage[dvipsnames]{xcolor}&#10;\begin{document}&#10;&#10;&#10;&#10;$$ \mathcal{A}_i(\tau,z_a) = \mathcal{A}_i\qquad \color{NavyBlue}\text{constant Pfaffians}$$&#10;\end{document}" title="IguanaTex Bitmap Display">
            <a:extLst>
              <a:ext uri="{FF2B5EF4-FFF2-40B4-BE49-F238E27FC236}">
                <a16:creationId xmlns:a16="http://schemas.microsoft.com/office/drawing/2014/main" id="{59B5BBF6-2444-4E83-A528-15072A578DA9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102" y="4114800"/>
            <a:ext cx="4048760" cy="254476"/>
          </a:xfrm>
          <a:prstGeom prst="rect">
            <a:avLst/>
          </a:prstGeom>
        </p:spPr>
      </p:pic>
      <p:pic>
        <p:nvPicPr>
          <p:cNvPr id="44" name="Picture 43" descr="\documentclass{article}&#10;\usepackage{amsmath}&#10;\usepackage{mathrsfs}&#10;\usepackage{amssymb}&#10;\usepackage{bbm}\usepackage[dvipsnames]{xcolor}&#10;&#10;\usepackage{bm}&#10;&#10;\pagestyle{empty}&#10;\begin{document}&#10;&#10;\color{Bittersweet}&#10;$$ W(\tau,z_a,T_i) =   \mathcal{N}_1 e^{2\pi i p_1 \tau} +\mathcal{N}_2 e^{2\pi i p_2 \tau}+\sum_i \mathcal{A}_i \,\mathrm{exp}\Bigl(-2\pi T_i\Bigr) $$&#10;&#10;&#10;\end{document}" title="IguanaTex Bitmap Display">
            <a:extLst>
              <a:ext uri="{FF2B5EF4-FFF2-40B4-BE49-F238E27FC236}">
                <a16:creationId xmlns:a16="http://schemas.microsoft.com/office/drawing/2014/main" id="{F35E5FDF-8C46-483B-82BD-6BA6F114A4ED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14" y="4635461"/>
            <a:ext cx="7742171" cy="709486"/>
          </a:xfrm>
          <a:prstGeom prst="rect">
            <a:avLst/>
          </a:prstGeom>
        </p:spPr>
      </p:pic>
      <p:pic>
        <p:nvPicPr>
          <p:cNvPr id="27" name="Picture 26" descr="\documentclass{article}&#10;\usepackage{amsmath}&#10;\usepackage{mathrsfs}&#10;\usepackage{amssymb}&#10;\usepackage{bbm}&#10;\usepackage{bm}\usepackage[dvipsnames]{xcolor}&#10;&#10;&#10;\pagestyle{empty}&#10;\begin{document}&#10;&#10;$$\bullet~\text{Determined by the numbers }\mathcal{N}_{1,2},~p_{1,2},~\mathcal{A}_i$$&#10; &#10;\end{document}" title="IguanaTex Bitmap Display">
            <a:extLst>
              <a:ext uri="{FF2B5EF4-FFF2-40B4-BE49-F238E27FC236}">
                <a16:creationId xmlns:a16="http://schemas.microsoft.com/office/drawing/2014/main" id="{EA23B9A4-8DBA-4083-BD6D-6BB9A09CD978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92" y="5898453"/>
            <a:ext cx="4921903" cy="269714"/>
          </a:xfrm>
          <a:prstGeom prst="rect">
            <a:avLst/>
          </a:prstGeom>
        </p:spPr>
      </p:pic>
      <p:pic>
        <p:nvPicPr>
          <p:cNvPr id="36" name="Picture 35" descr="\documentclass{article}&#10;\usepackage{amsmath}&#10;\usepackage{mathrsfs}&#10;\usepackage{amssymb}&#10;\usepackage{bbm}&#10;\usepackage{bm}\usepackage[dvipsnames]{xcolor}&#10;&#10;&#10;\pagestyle{empty}&#10;\begin{document}&#10;&#10;$$\bullet~\text{Purely exponential}\Rightarrow\text{ vacuum energy naturally exponentially small.}$$&#10; &#10;\end{document}" title="IguanaTex Bitmap Display">
            <a:extLst>
              <a:ext uri="{FF2B5EF4-FFF2-40B4-BE49-F238E27FC236}">
                <a16:creationId xmlns:a16="http://schemas.microsoft.com/office/drawing/2014/main" id="{2EA9FE45-A666-44C2-BDEE-AF6594524BED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92" y="5506776"/>
            <a:ext cx="7775997" cy="227047"/>
          </a:xfrm>
          <a:prstGeom prst="rect">
            <a:avLst/>
          </a:prstGeom>
        </p:spPr>
      </p:pic>
      <p:pic>
        <p:nvPicPr>
          <p:cNvPr id="9" name="Picture 8" descr="\documentclass{article}&#10;\usepackage{amsmath}&#10;\pagestyle{empty}\usepackage[dvipsnames]{xcolor}&#10;\begin{document}&#10;&#10;&#10;&#10;$$ \color{NavyBlue}\text{With this structure we find }W_0  :=\langle W_{\text{flux}} \rangle \ll 1.$$&#10;\end{document}" title="IguanaTex Bitmap Display">
            <a:extLst>
              <a:ext uri="{FF2B5EF4-FFF2-40B4-BE49-F238E27FC236}">
                <a16:creationId xmlns:a16="http://schemas.microsoft.com/office/drawing/2014/main" id="{D879387A-97D9-CEB8-30C6-EA1DE2D7C474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821" y="6332797"/>
            <a:ext cx="5215997" cy="25447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E0A2DD3-49AF-A563-17E1-7D871B0A3941}"/>
              </a:ext>
            </a:extLst>
          </p:cNvPr>
          <p:cNvSpPr/>
          <p:nvPr/>
        </p:nvSpPr>
        <p:spPr bwMode="auto">
          <a:xfrm>
            <a:off x="0" y="5850"/>
            <a:ext cx="9144000" cy="6858000"/>
          </a:xfrm>
          <a:prstGeom prst="rect">
            <a:avLst/>
          </a:prstGeom>
          <a:solidFill>
            <a:schemeClr val="bg2">
              <a:lumMod val="40000"/>
              <a:lumOff val="60000"/>
              <a:alpha val="6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90" name="Picture 89" descr="\documentclass{article}&#10;\usepackage{amsmath}&#10;\usepackage{mathrsfs}&#10;\usepackage{amssymb}&#10;\usepackage{bbm}&#10;\usepackage{bm}\usepackage[dvipsnames]{xcolor}&#10;&#10;&#10;\pagestyle{empty}&#10;\begin{document}&#10;&#10;$$ \text{poly}(\tau,z_a) \equiv 0\qquad\color{NavyBlue}\text{Perturbatively flat vacuum}$$&#10;&#10;&#10;\end{document}" title="IguanaTex Bitmap Display">
            <a:extLst>
              <a:ext uri="{FF2B5EF4-FFF2-40B4-BE49-F238E27FC236}">
                <a16:creationId xmlns:a16="http://schemas.microsoft.com/office/drawing/2014/main" id="{6B457E0B-3E92-4D9D-8CEE-69F8980374BE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73" y="2801275"/>
            <a:ext cx="5086475" cy="25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5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2010"/>
    </mc:Choice>
    <mc:Fallback xmlns="">
      <p:transition advTm="82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 1" descr="Grossglockner High Alpine Road in Carinthia, Austria">
            <a:extLst>
              <a:ext uri="{FF2B5EF4-FFF2-40B4-BE49-F238E27FC236}">
                <a16:creationId xmlns:a16="http://schemas.microsoft.com/office/drawing/2014/main" id="{1FCD23A1-AC67-23D7-8F3E-467514F26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E3A2A4-A470-DAAC-D1D8-C7E6A82A1EC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066800"/>
            <a:ext cx="5069714" cy="254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DC7F30-1971-22CC-A22C-18575587172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98152"/>
            <a:ext cx="3823238" cy="2270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193E34-51F4-0664-0A9E-E954933534D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1450314"/>
            <a:ext cx="4240763" cy="3047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7F51D8-5402-D3CC-68FC-9DA59C8DC81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057400"/>
            <a:ext cx="7395047" cy="2300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648D123-BD65-E93A-74FF-6A0C29B04C4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15" y="2553476"/>
            <a:ext cx="5532952" cy="230095"/>
          </a:xfrm>
          <a:prstGeom prst="rect">
            <a:avLst/>
          </a:prstGeom>
        </p:spPr>
      </p:pic>
      <p:pic>
        <p:nvPicPr>
          <p:cNvPr id="19" name="Picture 18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Demirtas, Kim, L.M., Moritz 19}}$$&#10;&#10;&#10;\end{document}" title="IguanaTex Bitmap Display">
            <a:extLst>
              <a:ext uri="{FF2B5EF4-FFF2-40B4-BE49-F238E27FC236}">
                <a16:creationId xmlns:a16="http://schemas.microsoft.com/office/drawing/2014/main" id="{AEDEAA31-67ED-82B6-88AF-E76A188289D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950" y="6680412"/>
            <a:ext cx="2380800" cy="115201"/>
          </a:xfrm>
          <a:prstGeom prst="rect">
            <a:avLst/>
          </a:prstGeom>
        </p:spPr>
      </p:pic>
      <p:pic>
        <p:nvPicPr>
          <p:cNvPr id="21" name="Picture 20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Giryavets, Kachru, Tripathy, Trivedi 03}}$$&#10;&#10;&#10;\end{document}" title="IguanaTex Bitmap Display">
            <a:extLst>
              <a:ext uri="{FF2B5EF4-FFF2-40B4-BE49-F238E27FC236}">
                <a16:creationId xmlns:a16="http://schemas.microsoft.com/office/drawing/2014/main" id="{276030EE-4289-4B83-9882-D2633162C05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950" y="6390516"/>
            <a:ext cx="3095770" cy="128915"/>
          </a:xfrm>
          <a:prstGeom prst="rect">
            <a:avLst/>
          </a:prstGeom>
        </p:spPr>
      </p:pic>
      <p:pic>
        <p:nvPicPr>
          <p:cNvPr id="22" name="Picture 21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Denef, Douglas, Florea 04}}$$&#10;&#10;&#10;\end{document}" title="IguanaTex Bitmap Display">
            <a:extLst>
              <a:ext uri="{FF2B5EF4-FFF2-40B4-BE49-F238E27FC236}">
                <a16:creationId xmlns:a16="http://schemas.microsoft.com/office/drawing/2014/main" id="{C6EDAF6F-302D-A50C-1C80-949FF2069C8E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950" y="6535464"/>
            <a:ext cx="1985828" cy="12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70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 descr="\documentclass{article}&#10;\usepackage{amsmath}&#10;\usepackage{mathrsfs}&#10;\usepackage{amssymb}&#10;\usepackage{bbm}&#10;\usepackage{bm}\usepackage[dvipsnames]{xcolor}&#10;&#10;&#10;\pagestyle{empty}&#10;\begin{document}&#10;&#10;$$ \text{poly}(\tau,z_a) \equiv 0\qquad\color{NavyBlue}\text{Perturbatively flat vacuum}$$&#10;&#10;&#10;\end{document}" title="IguanaTex Bitmap Display">
            <a:extLst>
              <a:ext uri="{FF2B5EF4-FFF2-40B4-BE49-F238E27FC236}">
                <a16:creationId xmlns:a16="http://schemas.microsoft.com/office/drawing/2014/main" id="{6B457E0B-3E92-4D9D-8CEE-69F8980374B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73" y="2801275"/>
            <a:ext cx="5086475" cy="25447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73" y="-685800"/>
            <a:ext cx="8229600" cy="4572000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81551" y="-914400"/>
            <a:ext cx="87100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36FA78-14F4-4677-A2D9-CB4888BE6A4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05" y="923081"/>
            <a:ext cx="2047999" cy="576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F56D9E-2C24-4D49-BDBB-95A2B2296E9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923" y="1383881"/>
            <a:ext cx="1739882" cy="115200"/>
          </a:xfrm>
          <a:prstGeom prst="rect">
            <a:avLst/>
          </a:prstGeom>
        </p:spPr>
      </p:pic>
      <p:pic>
        <p:nvPicPr>
          <p:cNvPr id="28" name="Picture 27" descr="\documentclass{article}&#10;\usepackage{amsmath}&#10;\usepackage{mathrsfs}&#10;\usepackage{amssymb}&#10;\usepackage{bbm}&#10;\usepackage{bm}&#10;&#10;\pagestyle{empty}&#10;\begin{document}&#10;&#10;$$ W(\tau,z_a,T_i) = W_{\mathrm{flux}}(\tau,z_a) + W_{\mathrm{np}}(\tau,z_a,T_i) $$&#10;&#10;&#10;\end{document}" title="IguanaTex Bitmap Display">
            <a:extLst>
              <a:ext uri="{FF2B5EF4-FFF2-40B4-BE49-F238E27FC236}">
                <a16:creationId xmlns:a16="http://schemas.microsoft.com/office/drawing/2014/main" id="{B9957D9D-2ADE-48C7-BCFE-B8C348BABD8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97157"/>
            <a:ext cx="4652189" cy="263619"/>
          </a:xfrm>
          <a:prstGeom prst="rect">
            <a:avLst/>
          </a:prstGeom>
        </p:spPr>
      </p:pic>
      <p:pic>
        <p:nvPicPr>
          <p:cNvPr id="37" name="Picture 36" descr="\documentclass{article}&#10;\usepackage{amsmath}&#10;\usepackage{mathrsfs}&#10;\usepackage{amssymb}&#10;\usepackage{bbm}&#10;\usepackage{bm}&#10;&#10;\pagestyle{empty}&#10;\begin{document}&#10;&#10;$$ = \text{poly}(\tau,z_a)+\sum \text{exp}(\tau,z_a)$$&#10;&#10;&#10;\end{document}" title="IguanaTex Bitmap Display">
            <a:extLst>
              <a:ext uri="{FF2B5EF4-FFF2-40B4-BE49-F238E27FC236}">
                <a16:creationId xmlns:a16="http://schemas.microsoft.com/office/drawing/2014/main" id="{9DB0DF56-8E6C-4BAD-B0E9-990D22A207D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759264"/>
            <a:ext cx="3157333" cy="355048"/>
          </a:xfrm>
          <a:prstGeom prst="rect">
            <a:avLst/>
          </a:prstGeom>
        </p:spPr>
      </p:pic>
      <p:pic>
        <p:nvPicPr>
          <p:cNvPr id="43" name="Picture 42" descr="\documentclass{article}&#10;\usepackage{amsmath}&#10;\pagestyle{empty}&#10;\begin{document}&#10;&#10;&#10;$$ = \sum_i \mathcal{A}_i(\tau,z_a)\,\mathrm{exp}\Bigl(-2\pi T_i\Bigr)\, + \ldots.$$&#10;&#10;\end{document}" title="IguanaTex Bitmap Display">
            <a:extLst>
              <a:ext uri="{FF2B5EF4-FFF2-40B4-BE49-F238E27FC236}">
                <a16:creationId xmlns:a16="http://schemas.microsoft.com/office/drawing/2014/main" id="{D052A3A9-148F-4C76-821D-0A5AF1EB3C8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395" y="1713401"/>
            <a:ext cx="3797332" cy="591238"/>
          </a:xfrm>
          <a:prstGeom prst="rect">
            <a:avLst/>
          </a:prstGeom>
        </p:spPr>
      </p:pic>
      <p:pic>
        <p:nvPicPr>
          <p:cNvPr id="39" name="Picture 38" descr="\documentclass{article}&#10;\usepackage{amsmath}&#10;\usepackage{mathrsfs}&#10;\usepackage{amssymb}&#10;\usepackage{bbm}&#10;\usepackage{bm}&#10;&#10;\pagestyle{empty}&#10;\begin{document}&#10;&#10;$$W_{\mathrm{np}}= \sum\text{D-brane instantons}$$&#10;&#10;&#10;\end{document}" title="IguanaTex Bitmap Display">
            <a:extLst>
              <a:ext uri="{FF2B5EF4-FFF2-40B4-BE49-F238E27FC236}">
                <a16:creationId xmlns:a16="http://schemas.microsoft.com/office/drawing/2014/main" id="{13C02E6D-A3CD-4148-8AEB-429D628B18B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926" y="1041676"/>
            <a:ext cx="3314283" cy="355048"/>
          </a:xfrm>
          <a:prstGeom prst="rect">
            <a:avLst/>
          </a:prstGeom>
        </p:spPr>
      </p:pic>
      <p:pic>
        <p:nvPicPr>
          <p:cNvPr id="46" name="Picture 45" descr="\documentclass{article}&#10;\usepackage{amsmath}&#10;\usepackage{mathrsfs}&#10;\usepackage{amssymb}&#10;\usepackage{bbm}\usepackage[dvipsnames]{xcolor}&#10;\usepackage{bm}&#10;&#10;\pagestyle{empty}&#10;\begin{document}&#10;&#10;\color{Bittersweet}Our solutions:&#10;&#10;&#10;\end{document}" title="IguanaTex Bitmap Display">
            <a:extLst>
              <a:ext uri="{FF2B5EF4-FFF2-40B4-BE49-F238E27FC236}">
                <a16:creationId xmlns:a16="http://schemas.microsoft.com/office/drawing/2014/main" id="{D3A29005-AA1C-4A4E-BECB-88E144B856D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13" y="2374495"/>
            <a:ext cx="1832228" cy="221258"/>
          </a:xfrm>
          <a:prstGeom prst="rect">
            <a:avLst/>
          </a:prstGeom>
        </p:spPr>
      </p:pic>
      <p:pic>
        <p:nvPicPr>
          <p:cNvPr id="51" name="Picture 50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Witten 96}}$$&#10;&#10;&#10;\end{document}" title="IguanaTex Bitmap Display">
            <a:extLst>
              <a:ext uri="{FF2B5EF4-FFF2-40B4-BE49-F238E27FC236}">
                <a16:creationId xmlns:a16="http://schemas.microsoft.com/office/drawing/2014/main" id="{9B825205-CD4E-4E50-BBBB-C9BD0AFF2541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111" y="1403081"/>
            <a:ext cx="709484" cy="96000"/>
          </a:xfrm>
          <a:prstGeom prst="rect">
            <a:avLst/>
          </a:prstGeom>
        </p:spPr>
      </p:pic>
      <p:pic>
        <p:nvPicPr>
          <p:cNvPr id="71" name="Picture 70" descr="\documentclass{article}&#10;\usepackage{amsmath,amssymb}&#10;\pagestyle{empty}\usepackage[dvipsnames]{xcolor}&#10;\begin{document}&#10;&#10;%\noindent We sample points inside the stretched K\&quot;ahler cone, for it is there that\\&#10;&#10;$$\mathcal{N}_1, \mathcal{N}_2 \in \mathbb{Z}, p_1, p_2 \in \mathbb{Q} $$&#10; &#10;\end{document}" title="IguanaTex Bitmap Display">
            <a:extLst>
              <a:ext uri="{FF2B5EF4-FFF2-40B4-BE49-F238E27FC236}">
                <a16:creationId xmlns:a16="http://schemas.microsoft.com/office/drawing/2014/main" id="{0BC455CA-B6A6-4368-8AD8-330F47E01C68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14" y="3699919"/>
            <a:ext cx="1955352" cy="196267"/>
          </a:xfrm>
          <a:prstGeom prst="rect">
            <a:avLst/>
          </a:prstGeom>
        </p:spPr>
      </p:pic>
      <p:pic>
        <p:nvPicPr>
          <p:cNvPr id="92" name="Picture 91" descr="\documentclass{article}&#10;\usepackage{amsmath}&#10;\pagestyle{empty}\usepackage[dvipsnames]{xcolor}&#10;\begin{document}&#10;&#10;&#10;&#10;$$ \mathcal{A}_i(\tau,z_a) = \mathcal{A}_i\qquad \color{NavyBlue}\text{constant Pfaffians}$$&#10;\end{document}" title="IguanaTex Bitmap Display">
            <a:extLst>
              <a:ext uri="{FF2B5EF4-FFF2-40B4-BE49-F238E27FC236}">
                <a16:creationId xmlns:a16="http://schemas.microsoft.com/office/drawing/2014/main" id="{59B5BBF6-2444-4E83-A528-15072A578DA9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102" y="4114800"/>
            <a:ext cx="4048760" cy="254476"/>
          </a:xfrm>
          <a:prstGeom prst="rect">
            <a:avLst/>
          </a:prstGeom>
        </p:spPr>
      </p:pic>
      <p:pic>
        <p:nvPicPr>
          <p:cNvPr id="44" name="Picture 43" descr="\documentclass{article}&#10;\usepackage{amsmath}&#10;\usepackage{mathrsfs}&#10;\usepackage{amssymb}&#10;\usepackage{bbm}\usepackage[dvipsnames]{xcolor}&#10;&#10;\usepackage{bm}&#10;&#10;\pagestyle{empty}&#10;\begin{document}&#10;&#10;\color{Bittersweet}&#10;$$ W(\tau,z_a,T_i) =   \mathcal{N}_1 e^{2\pi i p_1 \tau} +\mathcal{N}_2 e^{2\pi i p_2 \tau}+\sum_i \mathcal{A}_i \,\mathrm{exp}\Bigl(-2\pi T_i\Bigr) $$&#10;&#10;&#10;\end{document}" title="IguanaTex Bitmap Display">
            <a:extLst>
              <a:ext uri="{FF2B5EF4-FFF2-40B4-BE49-F238E27FC236}">
                <a16:creationId xmlns:a16="http://schemas.microsoft.com/office/drawing/2014/main" id="{F35E5FDF-8C46-483B-82BD-6BA6F114A4ED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14" y="4635461"/>
            <a:ext cx="7742171" cy="709486"/>
          </a:xfrm>
          <a:prstGeom prst="rect">
            <a:avLst/>
          </a:prstGeom>
        </p:spPr>
      </p:pic>
      <p:pic>
        <p:nvPicPr>
          <p:cNvPr id="27" name="Picture 26" descr="\documentclass{article}&#10;\usepackage{amsmath}&#10;\usepackage{mathrsfs}&#10;\usepackage{amssymb}&#10;\usepackage{bbm}&#10;\usepackage{bm}\usepackage[dvipsnames]{xcolor}&#10;&#10;&#10;\pagestyle{empty}&#10;\begin{document}&#10;&#10;$$\bullet~\text{Determined by the numbers }\mathcal{N}_{1,2},~p_{1,2},~\mathcal{A}_i$$&#10; &#10;\end{document}" title="IguanaTex Bitmap Display">
            <a:extLst>
              <a:ext uri="{FF2B5EF4-FFF2-40B4-BE49-F238E27FC236}">
                <a16:creationId xmlns:a16="http://schemas.microsoft.com/office/drawing/2014/main" id="{EA23B9A4-8DBA-4083-BD6D-6BB9A09CD978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92" y="5898453"/>
            <a:ext cx="4921903" cy="269714"/>
          </a:xfrm>
          <a:prstGeom prst="rect">
            <a:avLst/>
          </a:prstGeom>
        </p:spPr>
      </p:pic>
      <p:pic>
        <p:nvPicPr>
          <p:cNvPr id="36" name="Picture 35" descr="\documentclass{article}&#10;\usepackage{amsmath}&#10;\usepackage{mathrsfs}&#10;\usepackage{amssymb}&#10;\usepackage{bbm}&#10;\usepackage{bm}\usepackage[dvipsnames]{xcolor}&#10;&#10;&#10;\pagestyle{empty}&#10;\begin{document}&#10;&#10;$$\bullet~\text{Purely exponential}\Rightarrow\text{ vacuum energy naturally exponentially small.}$$&#10; &#10;\end{document}" title="IguanaTex Bitmap Display">
            <a:extLst>
              <a:ext uri="{FF2B5EF4-FFF2-40B4-BE49-F238E27FC236}">
                <a16:creationId xmlns:a16="http://schemas.microsoft.com/office/drawing/2014/main" id="{2EA9FE45-A666-44C2-BDEE-AF6594524BED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92" y="5506776"/>
            <a:ext cx="7775997" cy="2270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80735A-CA5D-745C-E714-FE4EEEC92D2F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820" y="6332797"/>
            <a:ext cx="4905140" cy="25447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E0A2DD3-49AF-A563-17E1-7D871B0A3941}"/>
              </a:ext>
            </a:extLst>
          </p:cNvPr>
          <p:cNvSpPr/>
          <p:nvPr/>
        </p:nvSpPr>
        <p:spPr bwMode="auto">
          <a:xfrm>
            <a:off x="0" y="-311"/>
            <a:ext cx="9144000" cy="6858000"/>
          </a:xfrm>
          <a:prstGeom prst="rect">
            <a:avLst/>
          </a:prstGeom>
          <a:solidFill>
            <a:schemeClr val="bg2">
              <a:lumMod val="40000"/>
              <a:lumOff val="60000"/>
              <a:alpha val="6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88" name="Picture 87" descr="\documentclass{article}&#10;\usepackage{amsmath}&#10;\usepackage{mathrsfs}&#10;\usepackage{amssymb}&#10;\usepackage{bbm}&#10;\usepackage{bm}\usepackage[dvipsnames]{xcolor}&#10;&#10;&#10;\pagestyle{empty}&#10;\begin{document}&#10;&#10;$$ \sum \text{exp}(\tau,z_a) = \mathcal{N}_1 e^{2\pi i p_1 \tau} +\mathcal{N}_2 e^{2\pi i p_2 \tau} + \text{negl.}\qquad \color{NavyBlue}\text{Racetrack} $$&#10;&#10;&#10;\end{document}" title="IguanaTex Bitmap Display">
            <a:extLst>
              <a:ext uri="{FF2B5EF4-FFF2-40B4-BE49-F238E27FC236}">
                <a16:creationId xmlns:a16="http://schemas.microsoft.com/office/drawing/2014/main" id="{6B676BA6-810F-4C26-862A-2F9F10E39FD4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234" y="3314912"/>
            <a:ext cx="6662095" cy="35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2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2010"/>
    </mc:Choice>
    <mc:Fallback xmlns="">
      <p:transition advTm="82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8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62D661-A83D-CBFC-E03A-EE9DB685E2D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002175"/>
            <a:ext cx="4377602" cy="3126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5B1A54-97C5-4C09-B25C-BC88E9B79F4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29515"/>
            <a:ext cx="5033139" cy="4086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A2DD2FE-5B8D-A280-3DD6-1EC6E1A2DE0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92414"/>
            <a:ext cx="2541715" cy="323657"/>
          </a:xfrm>
          <a:prstGeom prst="rect">
            <a:avLst/>
          </a:prstGeom>
        </p:spPr>
      </p:pic>
      <p:pic>
        <p:nvPicPr>
          <p:cNvPr id="3" name="Picture 2" descr="\documentclass{article}&#10;\usepackage{amsmath}&#10;\usepackage{mathrsfs}&#10;\usepackage{amssymb}&#10;\usepackage{bbm}&#10;\usepackage{bm}&#10;&#10;\pagestyle{empty}&#10;\begin{document}&#10;&#10;$$W(z_{\text{min}}) = \frac{\mathcal{N}_2 \left(p_1-p_2\right)}{p_1} \left(-\frac{\mathcal{N}_1 p_1}{\mathcal{N}_2&#10;   p_2}\right){}^{\frac{p_2}{p_2-p_1}}$$&#10;\end{document}" title="IguanaTex Bitmap Display">
            <a:extLst>
              <a:ext uri="{FF2B5EF4-FFF2-40B4-BE49-F238E27FC236}">
                <a16:creationId xmlns:a16="http://schemas.microsoft.com/office/drawing/2014/main" id="{A87A09A3-3AE2-8BA7-DADE-4014CD2100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505200"/>
            <a:ext cx="5399772" cy="729600"/>
          </a:xfrm>
          <a:prstGeom prst="rect">
            <a:avLst/>
          </a:prstGeom>
        </p:spPr>
      </p:pic>
      <p:pic>
        <p:nvPicPr>
          <p:cNvPr id="8" name="Picture 7" descr="\documentclass{article}&#10;\usepackage{amsmath}&#10;\usepackage{mathrsfs}&#10;\usepackage{amssymb}&#10;\usepackage{bbm}&#10;\usepackage{bm}\usepackage[dvipsnames]{xcolor}&#10;&#10;&#10;\pagestyle{empty}&#10;\begin{document}&#10;&#10;$$\ll 1 \color{Bittersweet}&#10;\text{ if }|p_1-p_2| \ll p_2,~~\mathcal{N}_1 \ll \mathcal{N}_2$$&#10;&#10;&#10;\end{document}" title="IguanaTex Bitmap Display">
            <a:extLst>
              <a:ext uri="{FF2B5EF4-FFF2-40B4-BE49-F238E27FC236}">
                <a16:creationId xmlns:a16="http://schemas.microsoft.com/office/drawing/2014/main" id="{78F3AFD9-E174-E457-A339-261FEE1F6AB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788631"/>
            <a:ext cx="4331886" cy="312685"/>
          </a:xfrm>
          <a:prstGeom prst="rect">
            <a:avLst/>
          </a:prstGeom>
        </p:spPr>
      </p:pic>
      <p:pic>
        <p:nvPicPr>
          <p:cNvPr id="4" name="Picture 3" descr="\documentclass{article}&#10;\usepackage{amsmath}&#10;\usepackage{mathrsfs}&#10;\usepackage{amssymb}&#10;\usepackage{bbm}&#10;\usepackage{bm}&#10;&#10;\pagestyle{empty}&#10;\begin{document}&#10;&#10;\begin{equation}&#10;\text{4d }\mathcal{N}=1\text{ field theory}\nonumber&#10;\end{equation}&#10;&#10;\end{document}" title="IguanaTex Bitmap Display">
            <a:extLst>
              <a:ext uri="{FF2B5EF4-FFF2-40B4-BE49-F238E27FC236}">
                <a16:creationId xmlns:a16="http://schemas.microsoft.com/office/drawing/2014/main" id="{E611BF8B-A01B-4AC8-BC65-7A35C301D16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43" y="1143000"/>
            <a:ext cx="2872687" cy="29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4E3C32E-8C3C-4805-8791-2BD7E0EAE8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519" y="429515"/>
            <a:ext cx="6975081" cy="408685"/>
          </a:xfrm>
          <a:prstGeom prst="rect">
            <a:avLst/>
          </a:prstGeom>
        </p:spPr>
      </p:pic>
      <p:pic>
        <p:nvPicPr>
          <p:cNvPr id="74" name="Picture 73" descr="\documentclass{article}&#10;\usepackage{amsmath,amssymb}&#10;\pagestyle{empty}\usepackage[dvipsnames]{xcolor}&#10;\begin{document}&#10;&#10;%\noindent We sample points inside the stretched K\&quot;ahler cone, for it is there that\\&#10; &#10;\begin{equation}\label{eq:prepotential}&#10;\text{prepotential: }\mathcal{F}(z)=\mathcal{F}_{\text{poly}}(z)+\mathcal{F}_{\text{inst}}(z)\nonumber&#10;\end{equation}&#10;&#10;\end{document}" title="IguanaTex Bitmap Display">
            <a:extLst>
              <a:ext uri="{FF2B5EF4-FFF2-40B4-BE49-F238E27FC236}">
                <a16:creationId xmlns:a16="http://schemas.microsoft.com/office/drawing/2014/main" id="{37A44DE8-427C-44AA-A1FB-76F52DD331E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56771"/>
            <a:ext cx="3973028" cy="238629"/>
          </a:xfrm>
          <a:prstGeom prst="rect">
            <a:avLst/>
          </a:prstGeom>
        </p:spPr>
      </p:pic>
      <p:pic>
        <p:nvPicPr>
          <p:cNvPr id="132" name="Picture 131" descr="\documentclass{article}&#10;\usepackage{amsmath,amssymb}&#10;\pagestyle{empty}\usepackage[dvipsnames]{xcolor}&#10;\begin{document}&#10;&#10;%\noindent We sample points inside the stretched K\&quot;ahler cone, for it is there that\\&#10; &#10;\begin{equation}&#10;\mathcal{F}_{\text{poly}}(z)=-\frac{1}{3!}{\color{Fuchsia}{\widetilde{\kappa}_{abc}}}z^az^bz^c+\frac{1}{2}{\color{Fuchsia}{\tilde{a}_{ab}}}z^az^b+\frac{1}{24}{\color{Bittersweet}{\tilde{c}_a}} z^b+\frac{\zeta(3)\color{Bittersweet}{\chi(\widetilde{X})}}{2(2\pi i)^3}\, \nonumber&#10;\end{equation}&#10;&#10;\end{document}" title="IguanaTex Bitmap Display">
            <a:extLst>
              <a:ext uri="{FF2B5EF4-FFF2-40B4-BE49-F238E27FC236}">
                <a16:creationId xmlns:a16="http://schemas.microsoft.com/office/drawing/2014/main" id="{A62D9ABA-8483-4371-9373-C16286A9A95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47800"/>
            <a:ext cx="5971200" cy="589714"/>
          </a:xfrm>
          <a:prstGeom prst="rect">
            <a:avLst/>
          </a:prstGeom>
        </p:spPr>
      </p:pic>
      <p:pic>
        <p:nvPicPr>
          <p:cNvPr id="5" name="Picture 4" descr="\documentclass{article}&#10;\usepackage{amsmath,amssymb,mathrsfs}&#10;\pagestyle{empty}\usepackage[dvipsnames]{xcolor}&#10;\begin{document}&#10;&#10;%\noindent We sample points inside the stretched K\&quot;ahler cone, for it is there that\\&#10;\begin{equation}\label{eq:finst}&#10;\mathcal{F}_{\text{inst}}(z)=-\frac{1}{(2\pi i)^3}\sum_{\tilde{\mathbf{q}}\in \mathcal{M}(\widetilde{X})}\text{GV}_{\tilde{\mathbf{q}}}\,\text{Li}_3\Bigl(e^{2\pi i\,\tilde{\mathbf{q}}\cdot \mathbf{z}}\Bigr)\,\nonumber&#10;\end{equation}&#10;&#10;\end{document}" title="IguanaTex Bitmap Display">
            <a:extLst>
              <a:ext uri="{FF2B5EF4-FFF2-40B4-BE49-F238E27FC236}">
                <a16:creationId xmlns:a16="http://schemas.microsoft.com/office/drawing/2014/main" id="{2DA67DAE-806E-0432-2EF0-5C639609564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2590800"/>
            <a:ext cx="4446171" cy="663771"/>
          </a:xfrm>
          <a:prstGeom prst="rect">
            <a:avLst/>
          </a:prstGeom>
        </p:spPr>
      </p:pic>
      <p:pic>
        <p:nvPicPr>
          <p:cNvPr id="94" name="Picture 93" descr="\documentclass{article}&#10;\usepackage{amsmath,amssymb}&#10;\pagestyle{empty}\usepackage[dvipsnames]{xcolor}&#10;\begin{document}&#10;&#10;%\noindent We sample points inside the stretched K\&quot;ahler cone, for it is there that\\&#10; &#10;$\text{Li}_k(q):=\sum_{n=1}^\infty q^n/n^k$&#10;&#10;\end{document}" title="IguanaTex Bitmap Display">
            <a:extLst>
              <a:ext uri="{FF2B5EF4-FFF2-40B4-BE49-F238E27FC236}">
                <a16:creationId xmlns:a16="http://schemas.microsoft.com/office/drawing/2014/main" id="{0220FF6D-2681-49CB-8718-8BF45175C0F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013414"/>
            <a:ext cx="1810286" cy="219429"/>
          </a:xfrm>
          <a:prstGeom prst="rect">
            <a:avLst/>
          </a:prstGeom>
        </p:spPr>
      </p:pic>
      <p:pic>
        <p:nvPicPr>
          <p:cNvPr id="130" name="Picture 129" descr="\documentclass{article}&#10;\usepackage{amsmath,amssymb}&#10;\pagestyle{empty}\usepackage[dvipsnames]{xcolor}&#10;\begin{document}&#10;&#10;%\noindent We sample points inside the stretched K\&quot;ahler cone, for it is there that\\&#10; &#10;{\color{Fuchsia}{intersection numbers}}, {\color{Bittersweet}{Chern classes}} of mirror $\widetilde{X}$&#10;&#10;\end{document}" title="IguanaTex Bitmap Display">
            <a:extLst>
              <a:ext uri="{FF2B5EF4-FFF2-40B4-BE49-F238E27FC236}">
                <a16:creationId xmlns:a16="http://schemas.microsoft.com/office/drawing/2014/main" id="{01829888-E674-46DC-AF5A-B9F7C111664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544" y="2148629"/>
            <a:ext cx="3974856" cy="221715"/>
          </a:xfrm>
          <a:prstGeom prst="rect">
            <a:avLst/>
          </a:prstGeom>
        </p:spPr>
      </p:pic>
      <p:pic>
        <p:nvPicPr>
          <p:cNvPr id="3" name="Picture 2" descr="\documentclass{article}&#10;\usepackage{amsmath,amssymb,mathrsfs}&#10;\pagestyle{empty}\usepackage[dvipsnames]{xcolor}&#10;\begin{document}&#10;&#10;%\noindent We sample points inside the stretched K\&quot;ahler cone, for it is there that\\&#10;$$\text{GV}_{\tilde{\mathbf{q}}}:\text{ genus-0 GV invariants of }\widetilde{X}$$&#10;&#10;&#10;\end{document}" title="IguanaTex Bitmap Display">
            <a:extLst>
              <a:ext uri="{FF2B5EF4-FFF2-40B4-BE49-F238E27FC236}">
                <a16:creationId xmlns:a16="http://schemas.microsoft.com/office/drawing/2014/main" id="{B9832AB9-E539-788D-BAA7-BE5598E1713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685257"/>
            <a:ext cx="2886856" cy="240000"/>
          </a:xfrm>
          <a:prstGeom prst="rect">
            <a:avLst/>
          </a:prstGeom>
        </p:spPr>
      </p:pic>
      <p:pic>
        <p:nvPicPr>
          <p:cNvPr id="7" name="Picture 6" descr="\documentclass{article}&#10;\usepackage{amsmath,amssymb,mathrsfs}&#10;\pagestyle{empty}\usepackage[dvipsnames]{xcolor}&#10;\begin{document}&#10;&#10;%\noindent We sample points inside the stretched K\&quot;ahler cone, for it is there that\\&#10;\begin{equation}\label{eq:finst}&#10;\sum_{\tilde{\mathbf{q}}\in \mathcal{M}(\widetilde{X})}\text{GV}_{\tilde{\mathbf{q}}}\,\text{Li}_3\Bigl(e^{2\pi i\,\tilde{\mathbf{q}}\cdot \mathbf{z}}\Bigr)\,=&#10;\sum_{\tilde{\mathbf{q}}\in \mathcal{M}(\widetilde{X})}\mathrm{GW}_{\tilde{\mathbf{q}}}\,\,e^{2\pi i\,\tilde{\mathbf{q}}\cdot \mathbf{z}}  \nonumber&#10;\end{equation}&#10;&#10;\end{document}" title="IguanaTex Bitmap Display">
            <a:extLst>
              <a:ext uri="{FF2B5EF4-FFF2-40B4-BE49-F238E27FC236}">
                <a16:creationId xmlns:a16="http://schemas.microsoft.com/office/drawing/2014/main" id="{E242DBBD-CE52-2B26-9DC2-2F03093435DA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87" y="3480171"/>
            <a:ext cx="4928913" cy="61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32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4E3C32E-8C3C-4805-8791-2BD7E0EAE8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519" y="429515"/>
            <a:ext cx="6975081" cy="408685"/>
          </a:xfrm>
          <a:prstGeom prst="rect">
            <a:avLst/>
          </a:prstGeom>
        </p:spPr>
      </p:pic>
      <p:pic>
        <p:nvPicPr>
          <p:cNvPr id="74" name="Picture 73" descr="\documentclass{article}&#10;\usepackage{amsmath,amssymb}&#10;\pagestyle{empty}\usepackage[dvipsnames]{xcolor}&#10;\begin{document}&#10;&#10;%\noindent We sample points inside the stretched K\&quot;ahler cone, for it is there that\\&#10; &#10;\begin{equation}\label{eq:prepotential}&#10;\text{prepotential: }\mathcal{F}(z)=\mathcal{F}_{\text{poly}}(z)+\mathcal{F}_{\text{inst}}(z)\nonumber&#10;\end{equation}&#10;&#10;\end{document}" title="IguanaTex Bitmap Display">
            <a:extLst>
              <a:ext uri="{FF2B5EF4-FFF2-40B4-BE49-F238E27FC236}">
                <a16:creationId xmlns:a16="http://schemas.microsoft.com/office/drawing/2014/main" id="{37A44DE8-427C-44AA-A1FB-76F52DD331E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56771"/>
            <a:ext cx="3973028" cy="238629"/>
          </a:xfrm>
          <a:prstGeom prst="rect">
            <a:avLst/>
          </a:prstGeom>
        </p:spPr>
      </p:pic>
      <p:pic>
        <p:nvPicPr>
          <p:cNvPr id="10" name="Picture 9" descr="\documentclass{article}&#10;\usepackage{amsmath,amssymb}&#10;\pagestyle{empty}\usepackage[dvipsnames]{xcolor}&#10;\begin{document}&#10;&#10;%\noindent We sample points inside the stretched K\&quot;ahler cone, for it is there that\\&#10; &#10;\begin{equation}&#10;\mathcal{F}_{\text{poly}}(z)=\color{NavyBlue}-\frac{1}{3!}{ {\widetilde{\kappa}_{abc}}}z^az^bz^c+\frac{1}{2}{ {\tilde{a}_{ab}}}z^az^b+\frac{1}{24}{ {\tilde{c}_a}} z^b+\frac{\zeta(3) {\chi(\widetilde{X})}}{2(2\pi i)^3}\, \nonumber&#10;\end{equation}&#10;&#10;\end{document}" title="IguanaTex Bitmap Display">
            <a:extLst>
              <a:ext uri="{FF2B5EF4-FFF2-40B4-BE49-F238E27FC236}">
                <a16:creationId xmlns:a16="http://schemas.microsoft.com/office/drawing/2014/main" id="{35F11B1B-3857-E547-0676-D5558B529C3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47798"/>
            <a:ext cx="5971200" cy="589714"/>
          </a:xfrm>
          <a:prstGeom prst="rect">
            <a:avLst/>
          </a:prstGeom>
        </p:spPr>
      </p:pic>
      <p:pic>
        <p:nvPicPr>
          <p:cNvPr id="20" name="Picture 19" descr="\documentclass{article}&#10;\usepackage{amsmath,amssymb,mathrsfs}&#10;\pagestyle{empty}\usepackage[dvipsnames]{xcolor}&#10;\begin{document}&#10;&#10;%\noindent We sample points inside the stretched K\&quot;ahler cone, for it is there that\\&#10;\begin{equation}\label{eq:finst}&#10;\mathcal{F}_{\text{inst}}(z)=\color{Bittersweet}-\frac{1}{(2\pi i)^3}\sum_{\tilde{\mathbf{q}}\in \mathcal{M}(\widetilde{X})}\text{GV}_{\tilde{\mathbf{q}}}\,\text{Li}_3\Bigl(e^{2\pi i\,\tilde{\mathbf{q}}\cdot \mathbf{z}}\Bigr)\,\nonumber&#10;\end{equation}&#10;&#10;\end{document}" title="IguanaTex Bitmap Display">
            <a:extLst>
              <a:ext uri="{FF2B5EF4-FFF2-40B4-BE49-F238E27FC236}">
                <a16:creationId xmlns:a16="http://schemas.microsoft.com/office/drawing/2014/main" id="{0B3FBD0B-9D45-3B57-C0C0-5180F514C65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2204383"/>
            <a:ext cx="4446171" cy="663771"/>
          </a:xfrm>
          <a:prstGeom prst="rect">
            <a:avLst/>
          </a:prstGeom>
        </p:spPr>
      </p:pic>
      <p:pic>
        <p:nvPicPr>
          <p:cNvPr id="11" name="Picture 10" descr="\documentclass{article}&#10;\usepackage{amsmath,amssymb}\newcommand{\id}[0]{\mathbb{I}}&#10;\pagestyle{empty}\usepackage[dvipsnames]{xcolor}&#10;\begin{document}&#10;&#10;%\noindent We sample points inside the stretched K\&quot;ahler cone, for it is there that\\&#10; &#10;$\Sigma:=\begin{pmatrix}&#10;0 &amp; \id\\&#10;-\id &amp; 0&#10;\end{pmatrix}$&#10;&#10;\end{document}" title="IguanaTex Bitmap Display">
            <a:extLst>
              <a:ext uri="{FF2B5EF4-FFF2-40B4-BE49-F238E27FC236}">
                <a16:creationId xmlns:a16="http://schemas.microsoft.com/office/drawing/2014/main" id="{B999D531-B172-7B7F-84C1-58AFAD26558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033180"/>
            <a:ext cx="873486" cy="338042"/>
          </a:xfrm>
          <a:prstGeom prst="rect">
            <a:avLst/>
          </a:prstGeom>
        </p:spPr>
      </p:pic>
      <p:pic>
        <p:nvPicPr>
          <p:cNvPr id="13" name="Picture 12" descr="\documentclass{article}&#10;\usepackage{amsmath,amssymb}&#10;\pagestyle{empty}\usepackage[dvipsnames]{xcolor}&#10;\begin{document}&#10;&#10;%\noindent We sample points inside the stretched K\&quot;ahler cone, for it is there that\\&#10;\begin{equation}&#10;W_{\text{flux}}(\tau,z^a)=\sqrt{\tfrac{2}{\pi}}\int_X (F_3-\tau H_3)\wedge \Omega(z)=\sqrt{\tfrac{2}{\pi}}\,\vec{\Pi}^t\,\Sigma\, (\vec{f}-\tau \vec{h})\,\nonumber&#10;\end{equation}&#10;&#10;\end{document}" title="IguanaTex Bitmap Display">
            <a:extLst>
              <a:ext uri="{FF2B5EF4-FFF2-40B4-BE49-F238E27FC236}">
                <a16:creationId xmlns:a16="http://schemas.microsoft.com/office/drawing/2014/main" id="{7D3ADA75-BFD9-AE25-A908-82F3D3125DD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943001"/>
            <a:ext cx="6048000" cy="518400"/>
          </a:xfrm>
          <a:prstGeom prst="rect">
            <a:avLst/>
          </a:prstGeom>
        </p:spPr>
      </p:pic>
      <p:pic>
        <p:nvPicPr>
          <p:cNvPr id="14" name="Picture 13" descr="\documentclass{article}&#10;\usepackage{amsmath,amssymb}&#10;\pagestyle{empty}\usepackage[dvipsnames]{xcolor}&#10;\begin{document}&#10;&#10;%\noindent We sample points inside the stretched K\&quot;ahler cone, for it is there that\\&#10; &#10; from $\mathcal{F}_{\text{poly}}$  &#10;&#10;\end{document}" title="IguanaTex Bitmap Display">
            <a:extLst>
              <a:ext uri="{FF2B5EF4-FFF2-40B4-BE49-F238E27FC236}">
                <a16:creationId xmlns:a16="http://schemas.microsoft.com/office/drawing/2014/main" id="{1688A4B7-A3F0-267C-A934-98A9FF41DAD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05" y="5315344"/>
            <a:ext cx="861714" cy="189715"/>
          </a:xfrm>
          <a:prstGeom prst="rect">
            <a:avLst/>
          </a:prstGeom>
        </p:spPr>
      </p:pic>
      <p:pic>
        <p:nvPicPr>
          <p:cNvPr id="15" name="Picture 14" descr="\documentclass{article}&#10;\usepackage{amsmath,amssymb}&#10;\pagestyle{empty}\usepackage[dvipsnames]{xcolor}&#10;\begin{document}&#10;&#10;%\noindent We sample points inside the stretched K\&quot;ahler cone, for it is there that\\&#10; &#10;  from $\mathcal{F}_{\text{inst}}$  &#10;&#10;\end{document}" title="IguanaTex Bitmap Display">
            <a:extLst>
              <a:ext uri="{FF2B5EF4-FFF2-40B4-BE49-F238E27FC236}">
                <a16:creationId xmlns:a16="http://schemas.microsoft.com/office/drawing/2014/main" id="{A2B3F166-A691-A14E-3890-643D4C9A613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328486"/>
            <a:ext cx="817143" cy="163429"/>
          </a:xfrm>
          <a:prstGeom prst="rect">
            <a:avLst/>
          </a:prstGeom>
          <a:effectLst/>
        </p:spPr>
      </p:pic>
      <p:pic>
        <p:nvPicPr>
          <p:cNvPr id="16" name="Picture 15" descr="\documentclass{article}&#10;\usepackage{amsmath,amssymb}&#10;\pagestyle{empty}\usepackage[dvipsnames]{xcolor}&#10;\begin{document}&#10;&#10;%\noindent We sample points inside the stretched K\&quot;ahler cone, for it is there that\\&#10;\begin{equation}&#10;\text{periods: }\vec{\Pi}= \begin{pmatrix}&#10;\int_{X}\Omega\wedge \beta_A \\&#10;\int_{X}\Omega\wedge \alpha^A&#10;\end{pmatrix}=\begin{pmatrix}&#10;\partial_A\mathcal{F}\\&#10;z^A&#10;\end{pmatrix} \nonumber&#10;\end{equation}&#10;&#10;\end{document}" title="IguanaTex Bitmap Display">
            <a:extLst>
              <a:ext uri="{FF2B5EF4-FFF2-40B4-BE49-F238E27FC236}">
                <a16:creationId xmlns:a16="http://schemas.microsoft.com/office/drawing/2014/main" id="{BC8B1456-8BB4-08C3-486A-D4A493D1A12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2" y="3112359"/>
            <a:ext cx="3770057" cy="547200"/>
          </a:xfrm>
          <a:prstGeom prst="rect">
            <a:avLst/>
          </a:prstGeom>
        </p:spPr>
      </p:pic>
      <p:pic>
        <p:nvPicPr>
          <p:cNvPr id="4" name="Picture 3" descr="\documentclass{article}&#10;\usepackage{amsmath,amssymb}&#10;\pagestyle{empty}\usepackage[dvipsnames]{xcolor}&#10;\begin{document}&#10;&#10;%\noindent We sample points inside the stretched K\&quot;ahler cone, for it is there that\\&#10; &#10;$$\bigl\{\alpha^A,\beta_A\bigr\}\,,{\begin{small}{A=0,\ldots,{h^{2,1}(X)}}\end{small}:}\text{ basis of }H^3(X,\mathbb{Z})$$&#10;&#10;\end{document}" title="IguanaTex Bitmap Display">
            <a:extLst>
              <a:ext uri="{FF2B5EF4-FFF2-40B4-BE49-F238E27FC236}">
                <a16:creationId xmlns:a16="http://schemas.microsoft.com/office/drawing/2014/main" id="{1A388795-393B-21D7-783A-962E149A36E8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37" y="3272307"/>
            <a:ext cx="3764267" cy="224000"/>
          </a:xfrm>
          <a:prstGeom prst="rect">
            <a:avLst/>
          </a:prstGeom>
        </p:spPr>
      </p:pic>
      <p:pic>
        <p:nvPicPr>
          <p:cNvPr id="22" name="Picture 21" descr="\documentclass{article}&#10;\usepackage{amsmath}&#10;\usepackage{mathrsfs}&#10;\usepackage{amssymb}&#10;\usepackage{bbm}&#10;\usepackage{bm}\usepackage[dvipsnames]{xcolor}&#10;&#10;\pagestyle{empty}&#10;\begin{document}&#10;&#10;$$ W_{\text{flux}} = {\color{NavyBlue}\text{poly}(\tau,z_a)}+\color{Bittersweet}\sum \text{exp}(\tau,z_a)$$&#10;&#10;&#10;\end{document}" title="IguanaTex Bitmap Display">
            <a:extLst>
              <a:ext uri="{FF2B5EF4-FFF2-40B4-BE49-F238E27FC236}">
                <a16:creationId xmlns:a16="http://schemas.microsoft.com/office/drawing/2014/main" id="{C8A06EF5-D823-869A-5FA1-79842744953F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343" y="4800601"/>
            <a:ext cx="3431313" cy="319543"/>
          </a:xfrm>
          <a:prstGeom prst="rect">
            <a:avLst/>
          </a:prstGeom>
        </p:spPr>
      </p:pic>
      <p:pic>
        <p:nvPicPr>
          <p:cNvPr id="29" name="Picture 28" descr="\documentclass{article}&#10;\usepackage{amsmath,amssymb}&#10;\pagestyle{empty}\usepackage[dvipsnames]{xcolor}&#10;\begin{document}&#10;&#10;%\noindent We sample points inside the stretched K\&quot;ahler cone, for it is there that\\&#10; &#10;\begin{equation}\label{eq:prepotential}&#10;\text{Task: compute }\mathcal{F}(z)=\mathcal{F}_{\text{poly}}(z)+\mathcal{F}_{\text{inst}}(z)\,.\nonumber&#10;\end{equation}&#10;&#10;\end{document}" title="IguanaTex Bitmap Display">
            <a:extLst>
              <a:ext uri="{FF2B5EF4-FFF2-40B4-BE49-F238E27FC236}">
                <a16:creationId xmlns:a16="http://schemas.microsoft.com/office/drawing/2014/main" id="{FBE9AF9E-187F-C85C-B5EE-1E044CFDCFA3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2" y="5867400"/>
            <a:ext cx="4267885" cy="23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53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documentclass{article}&#10;\usepackage{amsmath}&#10;\usepackage{mathrsfs}&#10;\usepackage{amssymb}&#10;\usepackage{bbm}&#10;\usepackage{bm}\usepackage[dvipsnames]{xcolor}&#10;&#10;&#10;\pagestyle{empty}&#10;\begin{document}&#10;&#10;$$\color{NavyBlue}\text{Computing the Prepotential}$$&#10;&#10;&#10;\end{document}" title="IguanaTex Bitmap Display">
            <a:extLst>
              <a:ext uri="{FF2B5EF4-FFF2-40B4-BE49-F238E27FC236}">
                <a16:creationId xmlns:a16="http://schemas.microsoft.com/office/drawing/2014/main" id="{566FA99D-2DD7-A461-6884-6F184EC9AF0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43131"/>
            <a:ext cx="5589938" cy="414170"/>
          </a:xfrm>
          <a:prstGeom prst="rect">
            <a:avLst/>
          </a:prstGeom>
        </p:spPr>
      </p:pic>
      <p:pic>
        <p:nvPicPr>
          <p:cNvPr id="13" name="Picture 12" descr="\documentclass{article}&#10;\usepackage{amsmath,amssymb}&#10;\pagestyle{empty}\usepackage[dvipsnames]{xcolor}&#10;\begin{document}&#10;&#10;%\noindent We sample points inside the stretched K\&quot;ahler cone, for it is there that\\&#10; &#10;&#10;%\color{Bittersweet}&#10;\noindent\text{Principles clear since early days of mirror symmetry.}&#10; &#10;&#10;\end{document}" title="IguanaTex Bitmap Display">
            <a:extLst>
              <a:ext uri="{FF2B5EF4-FFF2-40B4-BE49-F238E27FC236}">
                <a16:creationId xmlns:a16="http://schemas.microsoft.com/office/drawing/2014/main" id="{5AACDAB1-6470-EBC9-3BBD-96657EDD504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19200"/>
            <a:ext cx="5216913" cy="207086"/>
          </a:xfrm>
          <a:prstGeom prst="rect">
            <a:avLst/>
          </a:prstGeom>
        </p:spPr>
      </p:pic>
      <p:pic>
        <p:nvPicPr>
          <p:cNvPr id="21" name="Picture 20" descr="\documentclass{article}&#10;\usepackage{amsmath,amssymb}&#10;\pagestyle{empty}\usepackage[dvipsnames]{xcolor}&#10;\begin{document}&#10;&#10;%\noindent We sample points inside the stretched K\&quot;ahler cone, for it is there that\\&#10; &#10;&#10;%\color{Bittersweet}&#10;\noindent\text{Computation is purely geometric.}&#10;&#10;\noindent\text{Essential idea: compute \emph{fundamental period}, }\nonumber&#10;&#10;\end{document}" title="IguanaTex Bitmap Display">
            <a:extLst>
              <a:ext uri="{FF2B5EF4-FFF2-40B4-BE49-F238E27FC236}">
                <a16:creationId xmlns:a16="http://schemas.microsoft.com/office/drawing/2014/main" id="{5DEC1B45-55FB-43FE-AF14-9939D8CC453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6" y="1487606"/>
            <a:ext cx="4392686" cy="480001"/>
          </a:xfrm>
          <a:prstGeom prst="rect">
            <a:avLst/>
          </a:prstGeom>
        </p:spPr>
      </p:pic>
      <p:pic>
        <p:nvPicPr>
          <p:cNvPr id="23" name="Picture 22" descr="\documentclass{article}&#10;\usepackage{amsmath,amssymb}&#10;\pagestyle{empty}\usepackage[dvipsnames]{xcolor}&#10;\begin{document}&#10;&#10;%\noindent We sample points inside the stretched K\&quot;ahler cone, for it is there that\\&#10; &#10;\begin{equation}\label{eq:prepotential}&#10;\varpi_0 := \int_{\Sigma^{(0)}_3} \Omega&#10;\nonumber&#10;\end{equation}&#10;&#10;\end{document}" title="IguanaTex Bitmap Display">
            <a:extLst>
              <a:ext uri="{FF2B5EF4-FFF2-40B4-BE49-F238E27FC236}">
                <a16:creationId xmlns:a16="http://schemas.microsoft.com/office/drawing/2014/main" id="{9480C5CD-03BA-4DD8-BCFA-31D9ED2414A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600" y="2106346"/>
            <a:ext cx="1324800" cy="570515"/>
          </a:xfrm>
          <a:prstGeom prst="rect">
            <a:avLst/>
          </a:prstGeom>
        </p:spPr>
      </p:pic>
      <p:pic>
        <p:nvPicPr>
          <p:cNvPr id="3" name="Picture 2" descr="\documentclass{article}&#10;\usepackage{amsmath,amssymb}&#10;\pagestyle{empty}\usepackage[dvipsnames]{xcolor}&#10;\begin{document}&#10;&#10;%\noindent We sample points inside the stretched K\&quot;ahler cone, for it is there that\\&#10; &#10; &#10;\noindent\text{with }$\Sigma^{(0)}_3 \subset X$\text{ a distinguished 3-cycle,} &#10;&#10;\noindent\text{and use this data to extract all the periods.}&#10; &#10;&#10;\end{document}" title="IguanaTex Bitmap Display">
            <a:extLst>
              <a:ext uri="{FF2B5EF4-FFF2-40B4-BE49-F238E27FC236}">
                <a16:creationId xmlns:a16="http://schemas.microsoft.com/office/drawing/2014/main" id="{015C2533-4E31-494C-A988-132A36D63C3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" y="2818773"/>
            <a:ext cx="4326857" cy="554058"/>
          </a:xfrm>
          <a:prstGeom prst="rect">
            <a:avLst/>
          </a:prstGeom>
        </p:spPr>
      </p:pic>
      <p:pic>
        <p:nvPicPr>
          <p:cNvPr id="6" name="Picture 5" descr="\documentclass{article}&#10;\usepackage{amsmath,amssymb}&#10;\pagestyle{empty}\usepackage[dvipsnames]{xcolor}&#10;\begin{document}&#10;&#10;%\noindent We sample points inside the stretched K\&quot;ahler cone, for it is there that\\&#10; &#10; &#10;&#10;\noindent\text{Then express these in an \emph{integral} basis by using}&#10;&#10;\noindent\text{the known integral structure of the mirror threefold.}&#10; &#10;&#10;\end{document}" title="IguanaTex Bitmap Display">
            <a:extLst>
              <a:ext uri="{FF2B5EF4-FFF2-40B4-BE49-F238E27FC236}">
                <a16:creationId xmlns:a16="http://schemas.microsoft.com/office/drawing/2014/main" id="{91588CFB-FA4E-40D6-867D-B7A60EE87A0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" y="3601774"/>
            <a:ext cx="5200456" cy="477258"/>
          </a:xfrm>
          <a:prstGeom prst="rect">
            <a:avLst/>
          </a:prstGeom>
        </p:spPr>
      </p:pic>
      <p:pic>
        <p:nvPicPr>
          <p:cNvPr id="10" name="Picture 9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Hosono, Klemm, Theisen, Yau 94}}$$&#10;&#10;&#10;\end{document}" title="IguanaTex Bitmap Display">
            <a:extLst>
              <a:ext uri="{FF2B5EF4-FFF2-40B4-BE49-F238E27FC236}">
                <a16:creationId xmlns:a16="http://schemas.microsoft.com/office/drawing/2014/main" id="{932BE19C-3442-A001-9850-654F1E7BEF8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295400"/>
            <a:ext cx="2384456" cy="115201"/>
          </a:xfrm>
          <a:prstGeom prst="rect">
            <a:avLst/>
          </a:prstGeom>
        </p:spPr>
      </p:pic>
      <p:pic>
        <p:nvPicPr>
          <p:cNvPr id="37" name="Picture 36" descr="\documentclass{article}&#10;\usepackage{amsmath,amssymb}&#10;\pagestyle{empty}\usepackage[dvipsnames]{xcolor}&#10;\begin{document}&#10;&#10;%\noindent We sample points inside the stretched K\&quot;ahler cone, for it is there that\\&#10; &#10;&#10;%\color{Bittersweet} &#10;&#10;\noindent\text{Our contribution: really doing this in CY$_3$ hypersurfaces with many moduli. }\nonumber&#10;&#10;\end{document}" title="IguanaTex Bitmap Display">
            <a:extLst>
              <a:ext uri="{FF2B5EF4-FFF2-40B4-BE49-F238E27FC236}">
                <a16:creationId xmlns:a16="http://schemas.microsoft.com/office/drawing/2014/main" id="{2DC34121-428E-0408-F738-DEAEA1C34717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" y="4329727"/>
            <a:ext cx="7601827" cy="2070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4A50382-0B66-BD2B-A7A9-B376BC6E36A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314223" y="5562600"/>
            <a:ext cx="1233379" cy="9250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8728496-BB39-218A-8C55-B8EFD2D3F2FA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6629400"/>
            <a:ext cx="2145827" cy="114286"/>
          </a:xfrm>
          <a:prstGeom prst="rect">
            <a:avLst/>
          </a:prstGeom>
        </p:spPr>
      </p:pic>
      <p:pic>
        <p:nvPicPr>
          <p:cNvPr id="18" name="Picture 17" descr="\documentclass{article}&#10;\usepackage{amsmath}&#10;\usepackage{mathrsfs}&#10;\usepackage{amssymb}&#10;\usepackage{bbm}&#10;\usepackage{bm}&#10;\usepackage{color}&#10;\usepackage[dvipsnames]{xcolor}&#10;&#10;\pagestyle{empty}&#10;\begin{document}&#10;&#10;\color{YellowOrange}&#10;\tt{&#10;\noindent Demirtas, Kim, L.M., Moritz, Rios-Tascon \\&#10;&#10;}&#10;&#10;&#10;&#10;\end{document}" title="IguanaTex Bitmap Display">
            <a:extLst>
              <a:ext uri="{FF2B5EF4-FFF2-40B4-BE49-F238E27FC236}">
                <a16:creationId xmlns:a16="http://schemas.microsoft.com/office/drawing/2014/main" id="{E371CDD6-FB14-5BF5-31B9-1AF396EBA51F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920" y="4621435"/>
            <a:ext cx="3181713" cy="114286"/>
          </a:xfrm>
          <a:prstGeom prst="rect">
            <a:avLst/>
          </a:prstGeom>
        </p:spPr>
      </p:pic>
      <p:pic>
        <p:nvPicPr>
          <p:cNvPr id="24" name="Picture 23" descr="\documentclass{article}&#10;\usepackage{amsmath,amssymb}&#10;\pagestyle{empty}\usepackage[dvipsnames]{xcolor}&#10;\begin{document}&#10;&#10;%\noindent We sample points inside the stretched K\&quot;ahler cone, for it is there that\\&#10; &#10;&#10;%\color{Bittersweet} &#10;&#10;With {\tt{INSTANTON}}, can access $h^{2,1} \lesssim 10$.&#10;%\nonumber&#10;&#10;\end{document}" title="IguanaTex Bitmap Display">
            <a:extLst>
              <a:ext uri="{FF2B5EF4-FFF2-40B4-BE49-F238E27FC236}">
                <a16:creationId xmlns:a16="http://schemas.microsoft.com/office/drawing/2014/main" id="{9350BD90-3100-04B5-E5BA-CF4BC41B0E78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6" y="4963982"/>
            <a:ext cx="3844113" cy="240000"/>
          </a:xfrm>
          <a:prstGeom prst="rect">
            <a:avLst/>
          </a:prstGeom>
        </p:spPr>
      </p:pic>
      <p:pic>
        <p:nvPicPr>
          <p:cNvPr id="31" name="Picture 30" descr="\documentclass{article}&#10;\usepackage{amsmath,amssymb}&#10;\pagestyle{empty}\usepackage[dvipsnames]{xcolor}&#10;\begin{document}&#10;&#10;%\noindent We sample points inside the stretched K\&quot;ahler cone, for it is there that\\&#10; &#10;&#10;%\color{Bittersweet} &#10;&#10;\noindent With {\tt{CYTools}}, can access $h^{2,1} = 491$,&#10;&#10;\noindent and compute GV invariants to very high degree at $h^{2,1} = \mathcal{O}(100)$.&#10;%\nonumber&#10;&#10;\end{document}" title="IguanaTex Bitmap Display">
            <a:extLst>
              <a:ext uri="{FF2B5EF4-FFF2-40B4-BE49-F238E27FC236}">
                <a16:creationId xmlns:a16="http://schemas.microsoft.com/office/drawing/2014/main" id="{B8AF4F06-F2FD-FDF1-CD24-319B43D46FD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6" y="5416554"/>
            <a:ext cx="6538970" cy="518399"/>
          </a:xfrm>
          <a:prstGeom prst="rect">
            <a:avLst/>
          </a:prstGeom>
        </p:spPr>
      </p:pic>
      <p:pic>
        <p:nvPicPr>
          <p:cNvPr id="34" name="Picture 33" descr="\documentclass{article}&#10;\usepackage{amsmath}&#10;\usepackage{mathrsfs}&#10;\usepackage{amssymb}&#10;\usepackage{bbm}&#10;\usepackage{bm}&#10;\usepackage{color}&#10;\usepackage[dvipsnames]{xcolor}&#10;&#10;\pagestyle{empty}&#10;\begin{document}&#10;&#10;\color{YellowOrange}&#10;\tt{&#10;\noindent Klemm\\&#10;&#10;}&#10;&#10;&#10;&#10;\end{document}" title="IguanaTex Bitmap Display">
            <a:extLst>
              <a:ext uri="{FF2B5EF4-FFF2-40B4-BE49-F238E27FC236}">
                <a16:creationId xmlns:a16="http://schemas.microsoft.com/office/drawing/2014/main" id="{8603C8B3-8F49-3B19-4BB3-4E9845E63D17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778" y="5029509"/>
            <a:ext cx="393143" cy="93257"/>
          </a:xfrm>
          <a:prstGeom prst="rect">
            <a:avLst/>
          </a:prstGeom>
        </p:spPr>
      </p:pic>
      <p:pic>
        <p:nvPicPr>
          <p:cNvPr id="16" name="Picture 15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Carta, Mininno, Righi, Westphal 21}}$$&#10;&#10;&#10;\end{document}" title="IguanaTex Bitmap Display">
            <a:extLst>
              <a:ext uri="{FF2B5EF4-FFF2-40B4-BE49-F238E27FC236}">
                <a16:creationId xmlns:a16="http://schemas.microsoft.com/office/drawing/2014/main" id="{41876D23-7E39-E94A-EE49-B32978625B6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778" y="5192882"/>
            <a:ext cx="2691658" cy="128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C42BBA-C9E2-2868-4389-85854B755443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6127964"/>
            <a:ext cx="2377142" cy="12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6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57E74C-8C25-428F-8CA4-CE81139A9C8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520" y="429516"/>
            <a:ext cx="7254851" cy="4086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050212-5FFC-4C96-B499-A2E16919C4C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40616"/>
            <a:ext cx="2252193" cy="286476"/>
          </a:xfrm>
          <a:prstGeom prst="rect">
            <a:avLst/>
          </a:prstGeom>
        </p:spPr>
      </p:pic>
      <p:pic>
        <p:nvPicPr>
          <p:cNvPr id="7" name="Picture 6" descr="\documentclass{article}&#10;\usepackage{amsmath}&#10;\usepackage{mathrsfs}&#10;\usepackage{amssymb}&#10;\usepackage{bbm}&#10;\usepackage{bm}&#10;&#10;\pagestyle{empty}&#10;\begin{document}&#10;&#10;$$\text{We find quantized fluxes, }$$&#10;&#10;\end{document}" title="IguanaTex Bitmap Display">
            <a:extLst>
              <a:ext uri="{FF2B5EF4-FFF2-40B4-BE49-F238E27FC236}">
                <a16:creationId xmlns:a16="http://schemas.microsoft.com/office/drawing/2014/main" id="{1AA56C08-1698-4005-AAC2-52E18601A59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50622"/>
            <a:ext cx="2768763" cy="227048"/>
          </a:xfrm>
          <a:prstGeom prst="rect">
            <a:avLst/>
          </a:prstGeom>
        </p:spPr>
      </p:pic>
      <p:pic>
        <p:nvPicPr>
          <p:cNvPr id="51" name="Picture 50" descr="\documentclass{article}&#10;\usepackage{amsmath}&#10;\usepackage{mathrsfs}&#10;\usepackage{amssymb}&#10;\usepackage{bbm}&#10;\usepackage{bm}&#10;&#10;\pagestyle{empty}&#10;\begin{document}&#10;Moduli are stabilized at $g_s \approx 2\pi \cdot \frac{7}{28}\frac{1}{\text{log}(1/W_0)}\approx 0.011$ and&#10;\begin{equation}&#10;W_0\approx  0.526 \times \Bigl(\frac{2}{252}\Bigr)^{29}  \approx 6.46\times 10^{-62}\, .\nonumber&#10;\end{equation}&#10; &#10;&#10;&#10;\end{document}&#10; " title="IguanaTex Bitmap Display">
            <a:extLst>
              <a:ext uri="{FF2B5EF4-FFF2-40B4-BE49-F238E27FC236}">
                <a16:creationId xmlns:a16="http://schemas.microsoft.com/office/drawing/2014/main" id="{94EE9800-8489-4C1A-B85A-C987C3668E3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61" y="5398571"/>
            <a:ext cx="6380183" cy="1152000"/>
          </a:xfrm>
          <a:prstGeom prst="rect">
            <a:avLst/>
          </a:prstGeom>
        </p:spPr>
      </p:pic>
      <p:pic>
        <p:nvPicPr>
          <p:cNvPr id="38" name="Picture 37" descr="\documentclass{article}&#10;\usepackage{amsmath}&#10;\usepackage{mathrsfs}&#10;\usepackage{amssymb}&#10;\usepackage{bbm}&#10;\usepackage{bm}\usepackage[dvipsnames]{xcolor}&#10;&#10;\pagestyle{empty}&#10;\begin{document}&#10;&#10;$$W_{\text{flux}}(\tau)= \tfrac{2}{(2\pi)^{5/2}} \left({\color{Bittersweet}{-2\,e^{2\pi i \tau \cdot \frac{7}{29}}+252\,e^{2\pi i \tau \cdot \frac{7}{28}}}}+&#10;104\,e^{2\pi i \tau \cdot \frac{43}{116}}+\ldots\right)&#10;$$&#10;&#10;&#10;\end{document}" title="IguanaTex Bitmap Display">
            <a:extLst>
              <a:ext uri="{FF2B5EF4-FFF2-40B4-BE49-F238E27FC236}">
                <a16:creationId xmlns:a16="http://schemas.microsoft.com/office/drawing/2014/main" id="{0DDA8163-037B-4FBA-B02A-1E9E61B4010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96380"/>
            <a:ext cx="8740570" cy="546743"/>
          </a:xfrm>
          <a:prstGeom prst="rect">
            <a:avLst/>
          </a:prstGeom>
        </p:spPr>
      </p:pic>
      <p:pic>
        <p:nvPicPr>
          <p:cNvPr id="17" name="Picture 16" descr="\documentclass{article}&#10;\usepackage{amsmath}&#10;\pagestyle{empty}&#10;\begin{document}&#10;\begin{equation}&#10;\text{s.t. along}~~\mathbf{z}=\mathbf{p}\,\tau\, ,\quad \mathbf{p}=\begin{pmatrix}&#10;\frac{7}{58} &amp; \frac{15}{58} &amp; \frac{101}{116} &amp; \frac{151}{58} &amp;  \frac{-13}{116}&#10;\end{pmatrix}\,,\nonumber&#10;\end{equation}&#10;&#10;&#10;\end{document}" title="IguanaTex Bitmap Display">
            <a:extLst>
              <a:ext uri="{FF2B5EF4-FFF2-40B4-BE49-F238E27FC236}">
                <a16:creationId xmlns:a16="http://schemas.microsoft.com/office/drawing/2014/main" id="{9F61A175-644C-4E52-8E30-4D777606064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866940"/>
            <a:ext cx="5970283" cy="310857"/>
          </a:xfrm>
          <a:prstGeom prst="rect">
            <a:avLst/>
          </a:prstGeom>
        </p:spPr>
      </p:pic>
      <p:pic>
        <p:nvPicPr>
          <p:cNvPr id="41" name="Picture 40" descr="\documentclass{article}&#10;\usepackage{amsmath,mathrsfs}&#10;\pagestyle{empty}&#10;\begin{document}&#10;&#10; &#10;\noindent What remain are IIA worldsheet instantons.\\&#10;\noindent The leading ones have&#10;GV invariants $-2$ and $252$.&#10;\end{document}" title="IguanaTex Bitmap Display">
            <a:extLst>
              <a:ext uri="{FF2B5EF4-FFF2-40B4-BE49-F238E27FC236}">
                <a16:creationId xmlns:a16="http://schemas.microsoft.com/office/drawing/2014/main" id="{D6FC64D2-E766-4052-B379-647CEA2F0E4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46" y="3813239"/>
            <a:ext cx="5496380" cy="536380"/>
          </a:xfrm>
          <a:prstGeom prst="rect">
            <a:avLst/>
          </a:prstGeom>
        </p:spPr>
      </p:pic>
      <p:pic>
        <p:nvPicPr>
          <p:cNvPr id="3" name="Picture 2" descr="\documentclass{article}&#10;\usepackage{amsmath,amssymb}&#10;\pagestyle{empty}\usepackage[dvipsnames]{xcolor}&#10;\begin{document}&#10;&#10;%\noindent We sample points inside the stretched K\&quot;ahler cone, for it is there that\\&#10; &#10;\setcounter{MaxMatrixCols}{20}&#10;\begin{align}&#10;&amp;\vec{f}=\begin{pmatrix}&#10;10&amp;  12 &amp; 8 &amp; 0 &amp; 0 &amp; 4 &amp; 0 &amp; 0 &amp; 2 &amp; 4 &amp; 11 &amp; -8&#10;\end{pmatrix}\, ,\nonumber\\&#10;&amp;\vec{h}=\begin{pmatrix}&#10;0 &amp;  8 &amp; -15 &amp; 11 &amp; -2 &amp; 13 &amp; 0 &amp; 0 &amp; 0 &amp; 0 &amp; 0 &amp; 0&#10;\end{pmatrix}\, ,\nonumber&#10;\end{align}&#10;&#10;\end{document}" title="IguanaTex Bitmap Display">
            <a:extLst>
              <a:ext uri="{FF2B5EF4-FFF2-40B4-BE49-F238E27FC236}">
                <a16:creationId xmlns:a16="http://schemas.microsoft.com/office/drawing/2014/main" id="{3FBA5BFE-6654-4BF6-B689-4D553DE73E19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321" y="1938453"/>
            <a:ext cx="5453657" cy="715625"/>
          </a:xfrm>
          <a:prstGeom prst="rect">
            <a:avLst/>
          </a:prstGeom>
        </p:spPr>
      </p:pic>
      <p:pic>
        <p:nvPicPr>
          <p:cNvPr id="20" name="Picture 19" descr="\documentclass{article}&#10;\usepackage{amsmath}&#10;\pagestyle{empty}&#10;\begin{document}&#10;the perturbative part of $W_{\text{flux}}$ vanishes \emph{exactly}.&#10;&#10;&#10;\end{document}" title="IguanaTex Bitmap Display">
            <a:extLst>
              <a:ext uri="{FF2B5EF4-FFF2-40B4-BE49-F238E27FC236}">
                <a16:creationId xmlns:a16="http://schemas.microsoft.com/office/drawing/2014/main" id="{52DACEC2-3C8C-4E13-93B7-7E87C5A43966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46" y="3336383"/>
            <a:ext cx="5183997" cy="230095"/>
          </a:xfrm>
          <a:prstGeom prst="rect">
            <a:avLst/>
          </a:prstGeom>
        </p:spPr>
      </p:pic>
      <p:pic>
        <p:nvPicPr>
          <p:cNvPr id="47" name="Picture 46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Demirtas, Kim, L.M., Moritz, Rios-Tascon 21}}$$&#10;&#10;&#10;\end{document}" title="IguanaTex Bitmap Display">
            <a:extLst>
              <a:ext uri="{FF2B5EF4-FFF2-40B4-BE49-F238E27FC236}">
                <a16:creationId xmlns:a16="http://schemas.microsoft.com/office/drawing/2014/main" id="{5503CA4A-0734-4097-A3D4-E4E97E262238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6629400"/>
            <a:ext cx="3411198" cy="11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29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Bousso, Polchinski 00~~~Feng, March-Russell, Sethi, Wilczek 00}}$$&#10;&#10;&#10;\end{document}" title="IguanaTex Bitmap Display">
            <a:extLst>
              <a:ext uri="{FF2B5EF4-FFF2-40B4-BE49-F238E27FC236}">
                <a16:creationId xmlns:a16="http://schemas.microsoft.com/office/drawing/2014/main" id="{5255948C-5BA3-1028-602B-08125D1DB06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5294645"/>
            <a:ext cx="4108190" cy="107429"/>
          </a:xfrm>
          <a:prstGeom prst="rect">
            <a:avLst/>
          </a:prstGeom>
        </p:spPr>
      </p:pic>
      <p:pic>
        <p:nvPicPr>
          <p:cNvPr id="38" name="Picture 37" descr="\documentclass{article}&#10;\usepackage{amsmath}&#10;\usepackage{mathrsfs}&#10;\usepackage{amssymb}&#10;\usepackage{bbm}&#10;\usepackage{bm}&#10;\usepackage{color}&#10;\usepackage[dvipsnames]{xcolor}&#10;&#10;\pagestyle{empty}&#10;\begin{document}&#10;&#10;\noindent \color{YellowOrange}\text{\tt{Dine and Seiberg 85}}&#10;&#10;&#10;\end{document}" title="IguanaTex Bitmap Display">
            <a:extLst>
              <a:ext uri="{FF2B5EF4-FFF2-40B4-BE49-F238E27FC236}">
                <a16:creationId xmlns:a16="http://schemas.microsoft.com/office/drawing/2014/main" id="{DDDBD7AA-4631-5113-A4F6-DA30A8982F8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340" y="3558781"/>
            <a:ext cx="1253333" cy="107428"/>
          </a:xfrm>
          <a:prstGeom prst="rect">
            <a:avLst/>
          </a:prstGeom>
        </p:spPr>
      </p:pic>
      <p:pic>
        <p:nvPicPr>
          <p:cNvPr id="35" name="Picture 34" descr="\documentclass{article}&#10;\usepackage{amsmath}&#10;\usepackage{mathrsfs}&#10;\usepackage{amssymb}&#10;\usepackage{bbm}&#10;\usepackage{bm}&#10;\usepackage{color}&#10;\usepackage[dvipsnames]{xcolor}&#10;&#10;\pagestyle{empty}&#10;\begin{document}&#10;&#10;\noindent works by e.g.~~\color{YellowOrange}\text{\tt{Bastian, Gra\~{n}a, Grimm, Hebecker, Herraez, Kl\&quot;{a}wer, Lanza, Long, L\&quot;ust, Marchesano, Martucci,}}&#10;&#10;\noindent \text{\tt{Montero, Palti, Plauschinn, Vafa, Valenzuela, van de Heisteeg, Weigand, Wiesner, Wrase}}&#10;&#10;&#10;\end{document}" title="IguanaTex Bitmap Display">
            <a:extLst>
              <a:ext uri="{FF2B5EF4-FFF2-40B4-BE49-F238E27FC236}">
                <a16:creationId xmlns:a16="http://schemas.microsoft.com/office/drawing/2014/main" id="{69F8D20A-54E6-8E14-3541-E9679EE27DE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054370"/>
            <a:ext cx="6704760" cy="26819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73" y="1524000"/>
            <a:ext cx="8229600" cy="4572000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 descr="\documentclass{article}&#10;\usepackage{amsmath}&#10;\usepackage{mathrsfs}&#10;\usepackage{amssymb}&#10;\usepackage{bbm}&#10;\usepackage{bm}\usepackage[dvipsnames]{xcolor}&#10;&#10;&#10;\pagestyle{empty}&#10;\begin{document}&#10;&#10;$$\color{NavyBlue}\text{Goal}$$&#10;&#10;&#10;\end{document}" title="IguanaTex Bitmap Display">
            <a:extLst>
              <a:ext uri="{FF2B5EF4-FFF2-40B4-BE49-F238E27FC236}">
                <a16:creationId xmlns:a16="http://schemas.microsoft.com/office/drawing/2014/main" id="{0629CCB0-F82C-8A57-6943-3EC40ABE709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429" y="430115"/>
            <a:ext cx="905142" cy="331885"/>
          </a:xfrm>
          <a:prstGeom prst="rect">
            <a:avLst/>
          </a:prstGeom>
        </p:spPr>
      </p:pic>
      <p:pic>
        <p:nvPicPr>
          <p:cNvPr id="9" name="Picture 8" descr="\documentclass{article}&#10;\usepackage{amsmath}&#10;\usepackage{amssymb}&#10;\pagestyle{empty}&#10;\begin{document}&#10;&#10;&#10;\noindent {\emph{Attack the cosmological constant problem in quantum gravity} &#10;&#10;%\smallskip&#10;\noindent \emph{by constructing vacua of string theory with small vacuum energy.}&#10; &#10;&#10;\end{document}" title="IguanaTex Bitmap Display">
            <a:extLst>
              <a:ext uri="{FF2B5EF4-FFF2-40B4-BE49-F238E27FC236}">
                <a16:creationId xmlns:a16="http://schemas.microsoft.com/office/drawing/2014/main" id="{CB520927-A4A7-CD8F-BBCB-BA12CD3D39B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62" y="1151578"/>
            <a:ext cx="7166475" cy="5363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93924-FBF9-30AE-3A74-DCA2A7A4A4E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539988"/>
            <a:ext cx="2930287" cy="227047"/>
          </a:xfrm>
          <a:prstGeom prst="rect">
            <a:avLst/>
          </a:prstGeom>
        </p:spPr>
      </p:pic>
      <p:pic>
        <p:nvPicPr>
          <p:cNvPr id="36" name="Picture 35" descr="\documentclass{article}&#10;\usepackage{amsmath}&#10;\usepackage{amssymb}&#10;\pagestyle{empty}\usepackage[dvipsnames]{xcolor}&#10;\begin{document}&#10;&#10;&#10; &#10;&#10;\noindent {\color{Bittersweet}Dimensionality}:  &#10;&#10;Fundamental parameters in string theory are discrete.&#10;&#10;Matching observations may require adjusting many parameters.&#10;&#10;  &#10;&#10;\end{document}" title="IguanaTex Bitmap Display">
            <a:extLst>
              <a:ext uri="{FF2B5EF4-FFF2-40B4-BE49-F238E27FC236}">
                <a16:creationId xmlns:a16="http://schemas.microsoft.com/office/drawing/2014/main" id="{DDC7EC20-2160-2F47-E9D1-764A17971D6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76" y="4424280"/>
            <a:ext cx="7407237" cy="833520"/>
          </a:xfrm>
          <a:prstGeom prst="rect">
            <a:avLst/>
          </a:prstGeom>
        </p:spPr>
      </p:pic>
      <p:pic>
        <p:nvPicPr>
          <p:cNvPr id="23" name="Picture 22" descr="\documentclass{article}&#10;\usepackage{amsmath}&#10;\usepackage{amssymb}&#10;\pagestyle{empty}\usepackage[dvipsnames]{xcolor}&#10;&#10;\begin{document}&#10;&#10;&#10;$\rho_{\text{vac}}^{\text{obs.}} \approx 10^{-123}~M_{\text{pl}}^4 $&#10;\end{document}&#10;&#10;\end{document}" title="IguanaTex Bitmap Display">
            <a:extLst>
              <a:ext uri="{FF2B5EF4-FFF2-40B4-BE49-F238E27FC236}">
                <a16:creationId xmlns:a16="http://schemas.microsoft.com/office/drawing/2014/main" id="{65F1454D-7888-3E16-F0DE-CC5A02D29706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047" y="1916775"/>
            <a:ext cx="2041904" cy="321524"/>
          </a:xfrm>
          <a:prstGeom prst="rect">
            <a:avLst/>
          </a:prstGeom>
        </p:spPr>
      </p:pic>
      <p:pic>
        <p:nvPicPr>
          <p:cNvPr id="82" name="Picture 81" descr="\documentclass{article}&#10;\usepackage{amsmath}&#10;\usepackage{amssymb}&#10;\pagestyle{empty}\usepackage[dvipsnames]{xcolor}&#10;\begin{document}&#10;&#10;&#10; &#10;&#10;\noindent {\color{Bittersweet}Practicality}:  &#10;&#10;Many interesting phenomena are asymptotically impossible.&#10;&#10;Away from asymptotic limits, computational tools are scarce.&#10;  &#10;&#10;\end{document}" title="IguanaTex Bitmap Display">
            <a:extLst>
              <a:ext uri="{FF2B5EF4-FFF2-40B4-BE49-F238E27FC236}">
                <a16:creationId xmlns:a16="http://schemas.microsoft.com/office/drawing/2014/main" id="{EA76C8C9-6FBF-F27C-C7BC-A0465F2A6B22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18" y="3184695"/>
            <a:ext cx="7166476" cy="833520"/>
          </a:xfrm>
          <a:prstGeom prst="rect">
            <a:avLst/>
          </a:prstGeom>
        </p:spPr>
      </p:pic>
      <p:pic>
        <p:nvPicPr>
          <p:cNvPr id="50" name="Picture 49" descr="\documentclass{article}&#10;\usepackage{amsmath}&#10;\usepackage{amssymb}&#10;\pagestyle{empty}\usepackage[dvipsnames]{xcolor}&#10;\begin{document}&#10;&#10;&#10; &#10;&#10;\noindent {\color{Bittersweet}Quantum corrections}:  &#10;&#10;Even if the classical vacuum energy is small, why would&#10;&#10;quantum corrections be small?&#10;&#10;\end{document}" title="IguanaTex Bitmap Display">
            <a:extLst>
              <a:ext uri="{FF2B5EF4-FFF2-40B4-BE49-F238E27FC236}">
                <a16:creationId xmlns:a16="http://schemas.microsoft.com/office/drawing/2014/main" id="{C0F2896B-B129-FA88-1EB2-150BBB8B48F3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18" y="5567280"/>
            <a:ext cx="6552381" cy="833520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E1E1E39A-F7D7-87E8-8CA9-F23CE11C96D9}"/>
              </a:ext>
            </a:extLst>
          </p:cNvPr>
          <p:cNvSpPr/>
          <p:nvPr/>
        </p:nvSpPr>
        <p:spPr bwMode="auto">
          <a:xfrm>
            <a:off x="4494255" y="2387388"/>
            <a:ext cx="4530932" cy="4267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55" name="Picture 54" descr="\documentclass{article}&#10;\usepackage{amsmath}&#10;\usepackage{amssymb}&#10;\pagestyle{empty}\usepackage[dvipsnames]{xcolor}&#10;\begin{document}&#10;&#10;&#10; &#10;&#10; &#10; &#10;&#10;\noindent Strategy&#10;&#10;  &#10;&#10;\end{document}" title="IguanaTex Bitmap Display">
            <a:extLst>
              <a:ext uri="{FF2B5EF4-FFF2-40B4-BE49-F238E27FC236}">
                <a16:creationId xmlns:a16="http://schemas.microsoft.com/office/drawing/2014/main" id="{BFFF6C58-BCA7-5A32-754B-C993B63EC524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866" y="2536939"/>
            <a:ext cx="918857" cy="230094"/>
          </a:xfrm>
          <a:prstGeom prst="rect">
            <a:avLst/>
          </a:prstGeom>
        </p:spPr>
      </p:pic>
      <p:pic>
        <p:nvPicPr>
          <p:cNvPr id="43" name="Picture 42" descr="\documentclass{article}&#10;\usepackage{amsmath}&#10;\usepackage{amssymb}&#10;\pagestyle{empty}\usepackage[dvipsnames]{xcolor}&#10;\begin{document}&#10;&#10;&#10; &#10;&#10; &#10; &#10;&#10;{\color{NavyBlue}{Mechanism: \emph{perturbative flatness}.}}&#10;&#10;Exponential hierarchies at polynomial cost,&#10;&#10;without high dimensionality.&#10;&#10;  &#10;&#10;\end{document}" title="IguanaTex Bitmap Display">
            <a:extLst>
              <a:ext uri="{FF2B5EF4-FFF2-40B4-BE49-F238E27FC236}">
                <a16:creationId xmlns:a16="http://schemas.microsoft.com/office/drawing/2014/main" id="{6AC7D175-1B64-0144-D823-E47FF0B8BEC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934" y="4520988"/>
            <a:ext cx="3822933" cy="669257"/>
          </a:xfrm>
          <a:prstGeom prst="rect">
            <a:avLst/>
          </a:prstGeom>
        </p:spPr>
      </p:pic>
      <p:pic>
        <p:nvPicPr>
          <p:cNvPr id="73" name="Picture 72" descr="\documentclass{article}&#10;\usepackage{amsmath}&#10;\usepackage{amssymb}&#10;\pagestyle{empty}\usepackage[dvipsnames]{xcolor}&#10;\begin{document}&#10;&#10;&#10; &#10;&#10; &#10; &#10;&#10;Work at weak but finite coupling.&#10;&#10;Rely on well-understood instantons.&#10;&#10;Leverage computational advances.&#10;&#10;  &#10;&#10;\end{document}" title="IguanaTex Bitmap Display">
            <a:extLst>
              <a:ext uri="{FF2B5EF4-FFF2-40B4-BE49-F238E27FC236}">
                <a16:creationId xmlns:a16="http://schemas.microsoft.com/office/drawing/2014/main" id="{B6724269-4D0F-778A-B7B6-1BCF25C43F6C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932" y="3420255"/>
            <a:ext cx="3163429" cy="6692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1F1449-76C6-1303-A3A8-DB4A27C7FBEF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932" y="5687723"/>
            <a:ext cx="4236190" cy="669258"/>
          </a:xfrm>
          <a:prstGeom prst="rect">
            <a:avLst/>
          </a:prstGeom>
        </p:spPr>
      </p:pic>
      <p:pic>
        <p:nvPicPr>
          <p:cNvPr id="51" name="Picture 50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Demirtas, Kim, L.M., Moritz 19}}$$&#10;&#10;&#10;\end{document}" title="IguanaTex Bitmap Display">
            <a:extLst>
              <a:ext uri="{FF2B5EF4-FFF2-40B4-BE49-F238E27FC236}">
                <a16:creationId xmlns:a16="http://schemas.microsoft.com/office/drawing/2014/main" id="{9088624C-4C50-FFE9-1464-62C3A2D6BD23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210" y="5246645"/>
            <a:ext cx="1984000" cy="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86190"/>
      </p:ext>
    </p:extLst>
  </p:cSld>
  <p:clrMapOvr>
    <a:masterClrMapping/>
  </p:clrMapOvr>
  <p:transition advTm="82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\documentclass{article}&#10;\usepackage{amsmath}&#10;\usepackage{mathrsfs}&#10;\usepackage{amssymb}&#10;\usepackage{bbm}&#10;\usepackage{bm}\usepackage[dvipsnames]{xcolor}&#10;&#10;&#10;\pagestyle{empty}&#10;\begin{document}&#10;&#10;$$\color{NavyBlue}\text{Racetrack spectra}$$&#10;&#10;&#10;\end{document}" title="IguanaTex Bitmap Display">
            <a:extLst>
              <a:ext uri="{FF2B5EF4-FFF2-40B4-BE49-F238E27FC236}">
                <a16:creationId xmlns:a16="http://schemas.microsoft.com/office/drawing/2014/main" id="{9F8B01D7-FADF-4B21-9A02-991E3EC2224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373" y="381000"/>
            <a:ext cx="3549254" cy="4031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050212-5FFC-4C96-B499-A2E16919C4C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40616"/>
            <a:ext cx="2252193" cy="286476"/>
          </a:xfrm>
          <a:prstGeom prst="rect">
            <a:avLst/>
          </a:prstGeom>
        </p:spPr>
      </p:pic>
      <p:pic>
        <p:nvPicPr>
          <p:cNvPr id="38" name="Picture 37" descr="\documentclass{article}&#10;\usepackage{amsmath}&#10;\usepackage{mathrsfs}&#10;\usepackage{amssymb}&#10;\usepackage{bbm}&#10;\usepackage{bm}\usepackage[dvipsnames]{xcolor}&#10;&#10;\pagestyle{empty}&#10;\begin{document}&#10;&#10;$$W_{\text{flux}}(\tau)= \tfrac{2}{(2\pi)^{5/2}} \left({\color{Bittersweet}{-2\,e^{2\pi i \tau \cdot \frac{7}{29}}+252\,e^{2\pi i \tau \cdot \frac{7}{28}}}}+&#10;104\,e^{2\pi i \tau \cdot \frac{43}{116}}+\ldots\right)&#10;$$&#10;&#10;&#10;\end{document}" title="IguanaTex Bitmap Display">
            <a:extLst>
              <a:ext uri="{FF2B5EF4-FFF2-40B4-BE49-F238E27FC236}">
                <a16:creationId xmlns:a16="http://schemas.microsoft.com/office/drawing/2014/main" id="{0DDA8163-037B-4FBA-B02A-1E9E61B4010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6611"/>
            <a:ext cx="8359570" cy="52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44040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\documentclass{article}&#10;\usepackage{amsmath}&#10;\usepackage{mathrsfs}&#10;\usepackage{amssymb}&#10;\usepackage{bbm}&#10;\usepackage{bm}&#10;&#10;\pagestyle{empty}&#10;\begin{document}&#10;&#10;$$(h^{2,1},h^{1,1})=(5,113);~[7/29:7/28]$$&#10;\end{document}" title="IguanaTex Bitmap Display">
            <a:extLst>
              <a:ext uri="{FF2B5EF4-FFF2-40B4-BE49-F238E27FC236}">
                <a16:creationId xmlns:a16="http://schemas.microsoft.com/office/drawing/2014/main" id="{92BB611B-93F7-4F9B-98A7-8D9D7FA27DF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040613"/>
            <a:ext cx="3808007" cy="286476"/>
          </a:xfrm>
          <a:prstGeom prst="rect">
            <a:avLst/>
          </a:prstGeom>
        </p:spPr>
      </p:pic>
      <p:pic>
        <p:nvPicPr>
          <p:cNvPr id="38" name="Picture 37" descr="\documentclass{article}&#10;\usepackage{amsmath}&#10;\usepackage{mathrsfs}&#10;\usepackage{amssymb}&#10;\usepackage{bbm}&#10;\usepackage{bm}\usepackage[dvipsnames]{xcolor}&#10;&#10;\pagestyle{empty}&#10;\begin{document}&#10;&#10;$$W_{\text{flux}}(\tau)= \tfrac{2}{(2\pi)^{5/2}} \left({\color{Bittersweet}{-2\,e^{2\pi i \tau \cdot \frac{7}{29}}+252\,e^{2\pi i \tau \cdot \frac{7}{28}}}}+&#10;104\,e^{2\pi i \tau \cdot \frac{43}{116}}+\ldots\right)&#10;$$&#10;&#10;&#10;\end{document}" title="IguanaTex Bitmap Display">
            <a:extLst>
              <a:ext uri="{FF2B5EF4-FFF2-40B4-BE49-F238E27FC236}">
                <a16:creationId xmlns:a16="http://schemas.microsoft.com/office/drawing/2014/main" id="{0DDA8163-037B-4FBA-B02A-1E9E61B401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6611"/>
            <a:ext cx="8359570" cy="522911"/>
          </a:xfrm>
          <a:prstGeom prst="rect">
            <a:avLst/>
          </a:prstGeom>
        </p:spPr>
      </p:pic>
      <p:pic>
        <p:nvPicPr>
          <p:cNvPr id="15" name="Picture 14" descr="\documentclass{article}&#10;\usepackage{amsmath}&#10;\usepackage{mathrsfs}&#10;\usepackage{amssymb}&#10;\usepackage{bbm}&#10;\usepackage{bm}\usepackage[dvipsnames]{xcolor}&#10;&#10;&#10;\pagestyle{empty}&#10;\begin{document}&#10;&#10;$$\color{NavyBlue}\text{Racetrack spectra}$$&#10;&#10;&#10;\end{document}" title="IguanaTex Bitmap Display">
            <a:extLst>
              <a:ext uri="{FF2B5EF4-FFF2-40B4-BE49-F238E27FC236}">
                <a16:creationId xmlns:a16="http://schemas.microsoft.com/office/drawing/2014/main" id="{FF933095-323C-493B-91FD-6681FD25119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373" y="381000"/>
            <a:ext cx="3549254" cy="40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60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\documentclass{article}&#10;\usepackage{amsmath}&#10;\usepackage{mathrsfs}&#10;\usepackage{amssymb}&#10;\usepackage{bbm}&#10;\usepackage{bm}&#10;&#10;\pagestyle{empty}&#10;\begin{document}&#10;&#10;$$(h^{2,1},h^{1,1})=(5,113);~[7/29:7/28]$$&#10;&#10;\end{document}" title="IguanaTex Bitmap Display">
            <a:extLst>
              <a:ext uri="{FF2B5EF4-FFF2-40B4-BE49-F238E27FC236}">
                <a16:creationId xmlns:a16="http://schemas.microsoft.com/office/drawing/2014/main" id="{77E791D2-E377-4350-AC81-716482C6FDB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040613"/>
            <a:ext cx="3808007" cy="286476"/>
          </a:xfrm>
          <a:prstGeom prst="rect">
            <a:avLst/>
          </a:prstGeom>
        </p:spPr>
      </p:pic>
      <p:pic>
        <p:nvPicPr>
          <p:cNvPr id="21" name="Picture 20" descr="\documentclass{article}&#10;\usepackage{amsmath}&#10;\usepackage{mathrsfs}&#10;\usepackage{amssymb}&#10;\usepackage{bbm}&#10;\usepackage{bm}&#10;&#10;\pagestyle{empty}&#10;\begin{document}&#10;&#10;$$(h^{2,1},h^{1,1})=(5,113);~[34/280:35/280]$$&#10;&#10;\end{document}" title="IguanaTex Bitmap Display">
            <a:extLst>
              <a:ext uri="{FF2B5EF4-FFF2-40B4-BE49-F238E27FC236}">
                <a16:creationId xmlns:a16="http://schemas.microsoft.com/office/drawing/2014/main" id="{33EF82B5-117B-4F38-964E-E6AD8A3D40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447798"/>
            <a:ext cx="4313913" cy="286476"/>
          </a:xfrm>
          <a:prstGeom prst="rect">
            <a:avLst/>
          </a:prstGeom>
        </p:spPr>
      </p:pic>
      <p:pic>
        <p:nvPicPr>
          <p:cNvPr id="23" name="Picture 22" descr="\documentclass{article}&#10;\usepackage{amsmath}&#10;\usepackage{mathrsfs}&#10;\usepackage{amssymb}&#10;\usepackage{bbm}&#10;\usepackage{bm}&#10;&#10;\pagestyle{empty}&#10;\begin{document}&#10;&#10;$$(h^{2,1},h^{1,1})=(5,81);~[9/24:10/24]$$&#10;&#10;\end{document}" title="IguanaTex Bitmap Display">
            <a:extLst>
              <a:ext uri="{FF2B5EF4-FFF2-40B4-BE49-F238E27FC236}">
                <a16:creationId xmlns:a16="http://schemas.microsoft.com/office/drawing/2014/main" id="{A552C90C-4C86-4E65-AA31-9145AA4F92C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47" y="1854983"/>
            <a:ext cx="3808007" cy="286476"/>
          </a:xfrm>
          <a:prstGeom prst="rect">
            <a:avLst/>
          </a:prstGeom>
        </p:spPr>
      </p:pic>
      <p:pic>
        <p:nvPicPr>
          <p:cNvPr id="25" name="Picture 24" descr="\documentclass{article}&#10;\usepackage{amsmath}&#10;\usepackage{mathrsfs}&#10;\usepackage{amssymb}&#10;\usepackage{bbm}&#10;\usepackage{bm}&#10;&#10;\pagestyle{empty}&#10;\begin{document}&#10;&#10;$$(h^{2,1},h^{1,1})=(7,51);~[8/30:9/30]$$&#10;&#10;\end{document}" title="IguanaTex Bitmap Display">
            <a:extLst>
              <a:ext uri="{FF2B5EF4-FFF2-40B4-BE49-F238E27FC236}">
                <a16:creationId xmlns:a16="http://schemas.microsoft.com/office/drawing/2014/main" id="{0B22FBC7-CA1C-4111-A0DA-76AD05AE1F4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2262168"/>
            <a:ext cx="3681531" cy="286476"/>
          </a:xfrm>
          <a:prstGeom prst="rect">
            <a:avLst/>
          </a:prstGeom>
        </p:spPr>
      </p:pic>
      <p:pic>
        <p:nvPicPr>
          <p:cNvPr id="27" name="Picture 26" descr="\documentclass{article}&#10;\usepackage{amsmath}&#10;\usepackage{mathrsfs}&#10;\usepackage{amssymb}&#10;\usepackage{bbm}&#10;\usepackage{bm}&#10;&#10;\pagestyle{empty}&#10;\begin{document}&#10;&#10;$$(h^{2,1},h^{1,1})=(4,214);~[32/110:33/110]$$&#10;&#10;\end{document}" title="IguanaTex Bitmap Display">
            <a:extLst>
              <a:ext uri="{FF2B5EF4-FFF2-40B4-BE49-F238E27FC236}">
                <a16:creationId xmlns:a16="http://schemas.microsoft.com/office/drawing/2014/main" id="{83A008B5-98C4-4138-82EF-07A329E7F4E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47" y="2669350"/>
            <a:ext cx="4313913" cy="286476"/>
          </a:xfrm>
          <a:prstGeom prst="rect">
            <a:avLst/>
          </a:prstGeom>
        </p:spPr>
      </p:pic>
      <p:pic>
        <p:nvPicPr>
          <p:cNvPr id="34" name="Picture 33" descr="\documentclass{article}&#10;\usepackage{amsmath}&#10;\usepackage{mathrsfs}&#10;\usepackage{amssymb}&#10;\usepackage{bbm}&#10;\usepackage{bm}&#10;&#10;\pagestyle{empty}&#10;\begin{document}&#10;&#10;Worked out and tested in full detail in the paper, as complete examples.&#10;&#10;\end{document}" title="IguanaTex Bitmap Display">
            <a:extLst>
              <a:ext uri="{FF2B5EF4-FFF2-40B4-BE49-F238E27FC236}">
                <a16:creationId xmlns:a16="http://schemas.microsoft.com/office/drawing/2014/main" id="{14B564C8-DB32-4CBC-A238-1F241E306AD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135106"/>
            <a:ext cx="7998489" cy="227047"/>
          </a:xfrm>
          <a:prstGeom prst="rect">
            <a:avLst/>
          </a:prstGeom>
        </p:spPr>
      </p:pic>
      <p:pic>
        <p:nvPicPr>
          <p:cNvPr id="40" name="Picture 39" descr="\documentclass{article}&#10;\usepackage{amsmath}&#10;\usepackage{mathrsfs}&#10;\usepackage{amssymb}&#10;\usepackage{bbm}&#10;\usepackage{bm}&#10;&#10;\pagestyle{empty}&#10;\begin{document}&#10;&#10;We easily generate vast numbers of examples with milder racetracks, &#10;\end{document}" title="IguanaTex Bitmap Display">
            <a:extLst>
              <a:ext uri="{FF2B5EF4-FFF2-40B4-BE49-F238E27FC236}">
                <a16:creationId xmlns:a16="http://schemas.microsoft.com/office/drawing/2014/main" id="{F0593EC6-61DE-413B-87C0-63779142D2C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23994"/>
            <a:ext cx="7599250" cy="230094"/>
          </a:xfrm>
          <a:prstGeom prst="rect">
            <a:avLst/>
          </a:prstGeom>
        </p:spPr>
      </p:pic>
      <p:pic>
        <p:nvPicPr>
          <p:cNvPr id="47" name="Picture 46" descr="\documentclass{article}&#10;\usepackage{amsmath}&#10;\usepackage{mathrsfs}&#10;\usepackage{amssymb}&#10;\usepackage{bbm}&#10;\usepackage{bm}&#10;&#10;\pagestyle{empty}&#10;\begin{document}&#10;&#10;e.g.~$[2/4,3/4]$, but have not gone through full processing of these.&#10;\end{document}" title="IguanaTex Bitmap Display">
            <a:extLst>
              <a:ext uri="{FF2B5EF4-FFF2-40B4-BE49-F238E27FC236}">
                <a16:creationId xmlns:a16="http://schemas.microsoft.com/office/drawing/2014/main" id="{CC9584D3-3CF6-4DB1-B2F3-5E2A43F3A9CD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956844"/>
            <a:ext cx="7230487" cy="254475"/>
          </a:xfrm>
          <a:prstGeom prst="rect">
            <a:avLst/>
          </a:prstGeom>
        </p:spPr>
      </p:pic>
      <p:pic>
        <p:nvPicPr>
          <p:cNvPr id="50" name="Picture 49" descr="\documentclass{article}&#10;\usepackage{amsmath}&#10;\usepackage{mathrsfs}&#10;\usepackage{amssymb}&#10;\usepackage{bbm}&#10;\usepackage{bm}\usepackage[dvipsnames]{xcolor}&#10;&#10;&#10;\pagestyle{empty}&#10;\begin{document}&#10;&#10;$$\color{NavyBlue}\text{Racetrack spectra}$$&#10;&#10;&#10;\end{document}" title="IguanaTex Bitmap Display">
            <a:extLst>
              <a:ext uri="{FF2B5EF4-FFF2-40B4-BE49-F238E27FC236}">
                <a16:creationId xmlns:a16="http://schemas.microsoft.com/office/drawing/2014/main" id="{3BB9DC25-26D5-4623-91B4-24978BDA3E0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373" y="381000"/>
            <a:ext cx="3549254" cy="403199"/>
          </a:xfrm>
          <a:prstGeom prst="rect">
            <a:avLst/>
          </a:prstGeom>
        </p:spPr>
      </p:pic>
      <p:pic>
        <p:nvPicPr>
          <p:cNvPr id="24" name="Picture 23" descr="\documentclass{article}&#10;\usepackage{amsmath}&#10;\usepackage{mathrsfs}&#10;\usepackage{amssymb}&#10;\usepackage{bbm}&#10;\usepackage{bm}&#10;\usepackage{color}&#10;\usepackage[dvipsnames]{xcolor}&#10;&#10;\pagestyle{empty}&#10;\begin{document}&#10;&#10;$$ \text{see also:~~}$$&#10;&#10;&#10;\end{document}" title="IguanaTex Bitmap Display">
            <a:extLst>
              <a:ext uri="{FF2B5EF4-FFF2-40B4-BE49-F238E27FC236}">
                <a16:creationId xmlns:a16="http://schemas.microsoft.com/office/drawing/2014/main" id="{A644ECB2-96E3-75F4-602F-500F60891A82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757937"/>
            <a:ext cx="523885" cy="106972"/>
          </a:xfrm>
          <a:prstGeom prst="rect">
            <a:avLst/>
          </a:prstGeom>
        </p:spPr>
      </p:pic>
      <p:pic>
        <p:nvPicPr>
          <p:cNvPr id="14" name="Picture 13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Alvarez-Garcia, Blumenhagen, Brinkmann, Schlechter 20}}$$&#10;&#10;&#10;\end{document}" title="IguanaTex Bitmap Display">
            <a:extLst>
              <a:ext uri="{FF2B5EF4-FFF2-40B4-BE49-F238E27FC236}">
                <a16:creationId xmlns:a16="http://schemas.microsoft.com/office/drawing/2014/main" id="{470B8596-6E10-41F2-C744-C7B12CB93176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10" y="4752908"/>
            <a:ext cx="4212114" cy="128915"/>
          </a:xfrm>
          <a:prstGeom prst="rect">
            <a:avLst/>
          </a:prstGeom>
        </p:spPr>
      </p:pic>
      <p:pic>
        <p:nvPicPr>
          <p:cNvPr id="15" name="Picture 14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Honma and Otsuka 21}}$$&#10;&#10;&#10;\end{document}" title="IguanaTex Bitmap Display">
            <a:extLst>
              <a:ext uri="{FF2B5EF4-FFF2-40B4-BE49-F238E27FC236}">
                <a16:creationId xmlns:a16="http://schemas.microsoft.com/office/drawing/2014/main" id="{C6131BAB-FCA6-5CD1-F14F-AF5319419B9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10" y="4953000"/>
            <a:ext cx="1498514" cy="96001"/>
          </a:xfrm>
          <a:prstGeom prst="rect">
            <a:avLst/>
          </a:prstGeom>
        </p:spPr>
      </p:pic>
      <p:pic>
        <p:nvPicPr>
          <p:cNvPr id="16" name="Picture 15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Marchesano, Prieto, Wiesner 21}}$$&#10;&#10;&#10;\end{document}" title="IguanaTex Bitmap Display">
            <a:extLst>
              <a:ext uri="{FF2B5EF4-FFF2-40B4-BE49-F238E27FC236}">
                <a16:creationId xmlns:a16="http://schemas.microsoft.com/office/drawing/2014/main" id="{C62FA612-976C-034A-B63A-70B252BBC632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10" y="5149160"/>
            <a:ext cx="2377143" cy="115201"/>
          </a:xfrm>
          <a:prstGeom prst="rect">
            <a:avLst/>
          </a:prstGeom>
        </p:spPr>
      </p:pic>
      <p:pic>
        <p:nvPicPr>
          <p:cNvPr id="17" name="Picture 16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Broeckel, Cicoli, Maharana, Singh, Sinha 21}}$$&#10;&#10;&#10;\end{document}" title="IguanaTex Bitmap Display">
            <a:extLst>
              <a:ext uri="{FF2B5EF4-FFF2-40B4-BE49-F238E27FC236}">
                <a16:creationId xmlns:a16="http://schemas.microsoft.com/office/drawing/2014/main" id="{68B4C060-7CFA-3FAD-843D-2572AF3B1554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10" y="5355726"/>
            <a:ext cx="3411201" cy="128915"/>
          </a:xfrm>
          <a:prstGeom prst="rect">
            <a:avLst/>
          </a:prstGeom>
        </p:spPr>
      </p:pic>
      <p:pic>
        <p:nvPicPr>
          <p:cNvPr id="18" name="Picture 17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Bastian, Grimm, van de Heisteeg 21}}$$&#10;&#10;&#10;\end{document}" title="IguanaTex Bitmap Display">
            <a:extLst>
              <a:ext uri="{FF2B5EF4-FFF2-40B4-BE49-F238E27FC236}">
                <a16:creationId xmlns:a16="http://schemas.microsoft.com/office/drawing/2014/main" id="{5D498C15-C3B8-A1F7-AF0B-62D447A9E656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10" y="5562292"/>
            <a:ext cx="2694401" cy="128915"/>
          </a:xfrm>
          <a:prstGeom prst="rect">
            <a:avLst/>
          </a:prstGeom>
        </p:spPr>
      </p:pic>
      <p:pic>
        <p:nvPicPr>
          <p:cNvPr id="7" name="Picture 6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Carta, Mininno, Shukla 22}}$$&#10;&#10;&#10;\end{document}" title="IguanaTex Bitmap Display">
            <a:extLst>
              <a:ext uri="{FF2B5EF4-FFF2-40B4-BE49-F238E27FC236}">
                <a16:creationId xmlns:a16="http://schemas.microsoft.com/office/drawing/2014/main" id="{F2E71BF6-CDDF-9469-69BD-085F2AEDEE56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10" y="5780510"/>
            <a:ext cx="1979429" cy="115201"/>
          </a:xfrm>
          <a:prstGeom prst="rect">
            <a:avLst/>
          </a:prstGeom>
        </p:spPr>
      </p:pic>
      <p:pic>
        <p:nvPicPr>
          <p:cNvPr id="26" name="Picture 25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Blumenhagen, Gligovic, Kaddachi, 22}}$$&#10;&#10;&#10;\end{document}" title="IguanaTex Bitmap Display">
            <a:extLst>
              <a:ext uri="{FF2B5EF4-FFF2-40B4-BE49-F238E27FC236}">
                <a16:creationId xmlns:a16="http://schemas.microsoft.com/office/drawing/2014/main" id="{7625861E-0880-D332-D0A6-3469686B954D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58" y="5985014"/>
            <a:ext cx="2777598" cy="12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8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documentclass{article}&#10;\usepackage{amsmath}&#10;\usepackage{mathrsfs}&#10;\usepackage{amssymb}&#10;\usepackage{bbm}&#10;\usepackage{bm}\usepackage[dvipsnames]{xcolor}&#10;&#10;&#10;\pagestyle{empty}&#10;\begin{document}&#10;&#10;$$\color{NavyBlue}\text{Story so far}$$&#10;&#10;&#10;\end{document}" title="IguanaTex Bitmap Display">
            <a:extLst>
              <a:ext uri="{FF2B5EF4-FFF2-40B4-BE49-F238E27FC236}">
                <a16:creationId xmlns:a16="http://schemas.microsoft.com/office/drawing/2014/main" id="{99156050-04A1-46DB-8000-78283DCD1B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80623"/>
            <a:ext cx="2295771" cy="414170"/>
          </a:xfrm>
          <a:prstGeom prst="rect">
            <a:avLst/>
          </a:prstGeom>
        </p:spPr>
      </p:pic>
      <p:pic>
        <p:nvPicPr>
          <p:cNvPr id="9" name="Picture 8" descr="\documentclass{article}&#10;\usepackage{amsmath}&#10;\usepackage{mathrsfs}&#10;\usepackage{amssymb}&#10;\usepackage{bbm}&#10;\usepackage{bm}&#10;&#10;\pagestyle{empty}&#10;\begin{document}&#10;&#10;$$\text{General form:}\qquad W(\tau,z_a,T_i) = W_{\mathrm{flux}}(\tau,z_a) + W_{\mathrm{np}}(\tau,z_a,T_i) $$&#10;&#10;&#10;\end{document}" title="IguanaTex Bitmap Display">
            <a:extLst>
              <a:ext uri="{FF2B5EF4-FFF2-40B4-BE49-F238E27FC236}">
                <a16:creationId xmlns:a16="http://schemas.microsoft.com/office/drawing/2014/main" id="{7E0DCCB1-40D3-4BA2-B452-FB258A6E3F1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6686473" cy="2636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A2EECC5-09A6-4509-1C7C-BDFA2FAB635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943896"/>
            <a:ext cx="5833140" cy="295619"/>
          </a:xfrm>
          <a:prstGeom prst="rect">
            <a:avLst/>
          </a:prstGeom>
        </p:spPr>
      </p:pic>
      <p:pic>
        <p:nvPicPr>
          <p:cNvPr id="16" name="Picture 15" descr="\documentclass{article}&#10;\usepackage{amsmath}&#10;\usepackage{mathrsfs}&#10;\usepackage{amssymb}&#10;\usepackage{bbm}&#10;\usepackage{bm}&#10;&#10;\pagestyle{empty}&#10;\begin{document}&#10;&#10;$$\text{Chose fluxes s.t.:}\qquad W_{\text{flux}}(\tau,z_a) = \text{poly}(\tau,z_a)+\sum \text{exp}(\tau,z_a)$$&#10;&#10;&#10;\end{document}" title="IguanaTex Bitmap Display">
            <a:extLst>
              <a:ext uri="{FF2B5EF4-FFF2-40B4-BE49-F238E27FC236}">
                <a16:creationId xmlns:a16="http://schemas.microsoft.com/office/drawing/2014/main" id="{1AB6FC46-CB46-4C1F-9A6A-8A5F90F9854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73529"/>
            <a:ext cx="6858664" cy="35504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917F94-5153-42C6-9B61-AC67813149ED}"/>
              </a:ext>
            </a:extLst>
          </p:cNvPr>
          <p:cNvCxnSpPr>
            <a:cxnSpLocks/>
          </p:cNvCxnSpPr>
          <p:nvPr/>
        </p:nvCxnSpPr>
        <p:spPr bwMode="auto">
          <a:xfrm flipV="1">
            <a:off x="4566556" y="1603572"/>
            <a:ext cx="685800" cy="546670"/>
          </a:xfrm>
          <a:prstGeom prst="line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26" descr="\documentclass{article}&#10;\usepackage{amsmath}&#10;\usepackage{mathrsfs}&#10;\usepackage{amssymb}&#10;\usepackage{bbm}&#10;\usepackage{bm}&#10;&#10;\pagestyle{empty}&#10;\begin{document}&#10;&#10;$$\text{Chose CY}_3\text{ s.t.:}~~\qquad W_{\text{flux}}(\tau,z_a) = \text{poly}(\tau,z_a)+\mathcal{N}_1 e^{2\pi i p_1 \tau} +\mathcal{N}_2 e^{2\pi i p_2 \tau}+\text{negl.}$$&#10;&#10;&#10;\end{document}" title="IguanaTex Bitmap Display">
            <a:extLst>
              <a:ext uri="{FF2B5EF4-FFF2-40B4-BE49-F238E27FC236}">
                <a16:creationId xmlns:a16="http://schemas.microsoft.com/office/drawing/2014/main" id="{FB14A8FE-E307-4961-9845-F5BA540E514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72415"/>
            <a:ext cx="8688759" cy="286476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61FECE3-D1FA-49BA-8B87-F52A1C868056}"/>
              </a:ext>
            </a:extLst>
          </p:cNvPr>
          <p:cNvCxnSpPr>
            <a:cxnSpLocks/>
          </p:cNvCxnSpPr>
          <p:nvPr/>
        </p:nvCxnSpPr>
        <p:spPr bwMode="auto">
          <a:xfrm flipV="1">
            <a:off x="4566556" y="2195489"/>
            <a:ext cx="685800" cy="546670"/>
          </a:xfrm>
          <a:prstGeom prst="line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CC06DEB8-5587-B21F-8D94-3EA549C2C23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3657600"/>
            <a:ext cx="7768381" cy="26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834792"/>
      </p:ext>
    </p:extLst>
  </p:cSld>
  <p:clrMapOvr>
    <a:masterClrMapping/>
  </p:clrMapOvr>
  <p:transition advTm="82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D33C8B-2318-DF9C-DA4D-46FF4AFB05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94" y="352175"/>
            <a:ext cx="6602056" cy="408685"/>
          </a:xfrm>
          <a:prstGeom prst="rect">
            <a:avLst/>
          </a:prstGeom>
        </p:spPr>
      </p:pic>
      <p:pic>
        <p:nvPicPr>
          <p:cNvPr id="6" name="Picture 5" descr="\documentclass{article}&#10;\usepackage{amsmath}&#10;\usepackage{amssymb}&#10;\pagestyle{empty}&#10;\begin{document}&#10;&#10;&#10;$$ \text{We find CY}_3\text{ in which: } $$&#10;&#10;\end{document}" title="IguanaTex Bitmap Display">
            <a:extLst>
              <a:ext uri="{FF2B5EF4-FFF2-40B4-BE49-F238E27FC236}">
                <a16:creationId xmlns:a16="http://schemas.microsoft.com/office/drawing/2014/main" id="{7406E081-6DA9-3FF6-C811-F30D3884289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36" y="1600200"/>
            <a:ext cx="2491428" cy="219429"/>
          </a:xfrm>
          <a:prstGeom prst="rect">
            <a:avLst/>
          </a:prstGeom>
        </p:spPr>
      </p:pic>
      <p:pic>
        <p:nvPicPr>
          <p:cNvPr id="30" name="Picture 29" descr="\documentclass{article}&#10;\usepackage{amsmath}&#10;\pagestyle{empty}&#10;\usepackage[dvipsnames]{xcolor}&#10;&#10;\begin{document}&#10;&#10;&#10;$$h^{2,1}(\widehat{D}_I)=0 \Rightarrow\mathcal{J}\text{ trivial} \Rightarrow \mathcal{A}_{D_I}\text{ constant}$$&#10;&#10;&#10;&#10;\end{document}" title="IguanaTex Bitmap Display">
            <a:extLst>
              <a:ext uri="{FF2B5EF4-FFF2-40B4-BE49-F238E27FC236}">
                <a16:creationId xmlns:a16="http://schemas.microsoft.com/office/drawing/2014/main" id="{DC1727C4-48D8-4F40-7144-0A006B8E670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95" y="5867400"/>
            <a:ext cx="4638476" cy="316952"/>
          </a:xfrm>
          <a:prstGeom prst="rect">
            <a:avLst/>
          </a:prstGeom>
        </p:spPr>
      </p:pic>
      <p:pic>
        <p:nvPicPr>
          <p:cNvPr id="31" name="Picture 30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{\tt{Witten 96a:}} Nonperturbative superpotentials in string theory}$$&#10;&#10;&#10;\end{document}" title="IguanaTex Bitmap Display">
            <a:extLst>
              <a:ext uri="{FF2B5EF4-FFF2-40B4-BE49-F238E27FC236}">
                <a16:creationId xmlns:a16="http://schemas.microsoft.com/office/drawing/2014/main" id="{A3493D79-478C-FE8E-A0CC-493CBC0B097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824" y="5715000"/>
            <a:ext cx="4183768" cy="13623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46D2233-68A1-DC49-C9C0-11133E8295D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039" y="968490"/>
            <a:ext cx="4806093" cy="592762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D241B4F1-F895-7708-3CBA-E30F48FCB84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80" y="4419638"/>
            <a:ext cx="7196950" cy="304762"/>
          </a:xfrm>
          <a:prstGeom prst="rect">
            <a:avLst/>
          </a:prstGeom>
        </p:spPr>
      </p:pic>
      <p:pic>
        <p:nvPicPr>
          <p:cNvPr id="4" name="Picture 3" descr="\documentclass{article}&#10;\usepackage{amsmath}&#10;\pagestyle{empty}&#10;\usepackage{color}&#10;\begin{document}&#10;&#10;$$D_I\text{ rigid} \Leftrightarrow h^{\bullet}(\widehat{D}_I)=(1,0,0,0)  $$&#10;&#10;\end{document}" title="IguanaTex Bitmap Display">
            <a:extLst>
              <a:ext uri="{FF2B5EF4-FFF2-40B4-BE49-F238E27FC236}">
                <a16:creationId xmlns:a16="http://schemas.microsoft.com/office/drawing/2014/main" id="{715ADA26-4860-F6CF-628C-62B1E661B3E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96" y="5302038"/>
            <a:ext cx="3436191" cy="316952"/>
          </a:xfrm>
          <a:prstGeom prst="rect">
            <a:avLst/>
          </a:prstGeom>
        </p:spPr>
      </p:pic>
      <p:pic>
        <p:nvPicPr>
          <p:cNvPr id="39" name="Picture 38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{\tt{Witten 96b:}} Five-brane effective action in M theory&#10;}$$&#10;&#10;&#10;\end{document}" title="IguanaTex Bitmap Display">
            <a:extLst>
              <a:ext uri="{FF2B5EF4-FFF2-40B4-BE49-F238E27FC236}">
                <a16:creationId xmlns:a16="http://schemas.microsoft.com/office/drawing/2014/main" id="{4E86AF9B-49C4-0A48-EC02-C23B3959E2A4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248400"/>
            <a:ext cx="3531882" cy="138058"/>
          </a:xfrm>
          <a:prstGeom prst="rect">
            <a:avLst/>
          </a:prstGeom>
        </p:spPr>
      </p:pic>
      <p:pic>
        <p:nvPicPr>
          <p:cNvPr id="44" name="Picture 43" descr="\documentclass{article}&#10;\usepackage{amsmath}&#10;\usepackage{amssymb}&#10;\pagestyle{empty}&#10;\usepackage{color}&#10;\begin{document}&#10;&#10;$$\bullet~~\text{in an orientifold where all seven-branes lie in }\mathfrak{so}(8)\text{ stacks}$$&#10;&#10;&#10;&#10;\end{document}" title="IguanaTex Bitmap Display">
            <a:extLst>
              <a:ext uri="{FF2B5EF4-FFF2-40B4-BE49-F238E27FC236}">
                <a16:creationId xmlns:a16="http://schemas.microsoft.com/office/drawing/2014/main" id="{B5444807-C705-F477-8105-46D26EF18A7D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80" y="4876800"/>
            <a:ext cx="6630095" cy="2544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2A011AE-9866-4378-2302-EB10173CF843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75439"/>
            <a:ext cx="1493333" cy="184381"/>
          </a:xfrm>
          <a:prstGeom prst="rect">
            <a:avLst/>
          </a:prstGeom>
        </p:spPr>
      </p:pic>
      <p:pic>
        <p:nvPicPr>
          <p:cNvPr id="8" name="Picture 7" descr="\documentclass{article}&#10;\usepackage{amsmath}&#10;\pagestyle{empty}&#10;\begin{document}&#10;&#10;&#10;$$W_{\mathrm{np}}(\tau,z_a,T_i) = \sum_{D_I} \mathcal{A}_{D_I}\,\mathrm{exp}\Bigl(-\tfrac{2\pi}{c_I} T_I\Bigr) + \text{negl.} \, $$&#10;&#10;\end{document}" title="IguanaTex Bitmap Display">
            <a:extLst>
              <a:ext uri="{FF2B5EF4-FFF2-40B4-BE49-F238E27FC236}">
                <a16:creationId xmlns:a16="http://schemas.microsoft.com/office/drawing/2014/main" id="{EB50C27B-2E70-593A-846B-C096F478A694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040" y="1972133"/>
            <a:ext cx="4991997" cy="61866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306E1C4-E810-1F01-5906-4CAA6EDF159E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2685324"/>
            <a:ext cx="7779050" cy="28647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E97F46E-4924-9E97-B6AF-70CBFA4B4632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105943"/>
            <a:ext cx="7541334" cy="24685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26E51D44-7AF9-9EB0-AF93-FE16CEAADF6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3657600"/>
            <a:ext cx="2454859" cy="181334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8F0FF8D7-6DE3-593B-A5AA-0BB8A79EBC58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80" y="4038600"/>
            <a:ext cx="3742474" cy="274286"/>
          </a:xfrm>
          <a:prstGeom prst="rect">
            <a:avLst/>
          </a:prstGeom>
        </p:spPr>
      </p:pic>
      <p:pic>
        <p:nvPicPr>
          <p:cNvPr id="96" name="Picture 95" descr="\documentclass{article}&#10;\usepackage{amsmath}&#10;\pagestyle{empty}&#10;\usepackage[dvipsnames]{xcolor}&#10;&#10;\begin{document}&#10;&#10;&#10;$$ \text{\color{Bittersweet}Find toric uplift to F-theory, compute }\color{Bittersweet}h^{2,1}(\widehat{D}_I)\text{ by stratification}$$&#10;&#10;&#10;&#10;\end{document}" title="IguanaTex Bitmap Display">
            <a:extLst>
              <a:ext uri="{FF2B5EF4-FFF2-40B4-BE49-F238E27FC236}">
                <a16:creationId xmlns:a16="http://schemas.microsoft.com/office/drawing/2014/main" id="{752A9287-E338-6173-5218-AFE8799278A2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95" y="6448217"/>
            <a:ext cx="5660036" cy="25356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B60B0361-3C54-2A8D-E1EB-BC07AEC74D7B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142" y="6569209"/>
            <a:ext cx="462628" cy="9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23976"/>
      </p:ext>
    </p:extLst>
  </p:cSld>
  <p:clrMapOvr>
    <a:masterClrMapping/>
  </p:clrMapOvr>
  <p:transition spd="slow" advTm="8201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documentclass{article}&#10;\usepackage{amsmath}&#10;\usepackage{mathrsfs}&#10;\usepackage{amssymb}&#10;\usepackage{bbm}&#10;\usepackage{bm}\usepackage[dvipsnames]{xcolor}&#10;&#10;&#10;\pagestyle{empty}&#10;\begin{document}&#10;&#10;$$\color{NavyBlue}\text{Manufacturing vacua}$$&#10;&#10;&#10;\end{document}" title="IguanaTex Bitmap Display">
            <a:extLst>
              <a:ext uri="{FF2B5EF4-FFF2-40B4-BE49-F238E27FC236}">
                <a16:creationId xmlns:a16="http://schemas.microsoft.com/office/drawing/2014/main" id="{F33CE35D-78E6-4C15-B502-3D1C4E62907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241" y="456082"/>
            <a:ext cx="4180113" cy="414170"/>
          </a:xfrm>
          <a:prstGeom prst="rect">
            <a:avLst/>
          </a:prstGeom>
        </p:spPr>
      </p:pic>
      <p:pic>
        <p:nvPicPr>
          <p:cNvPr id="25" name="Picture 24" descr="\documentclass{article}&#10;\usepackage{amsmath}&#10;\usepackage{amssymb}&#10;\pagestyle{empty}&#10;\begin{document}&#10;&#10;&#10;$$ \text{3. Compute prepotential via mirror symmetry.}$$\end{document}" title="IguanaTex Bitmap Display">
            <a:extLst>
              <a:ext uri="{FF2B5EF4-FFF2-40B4-BE49-F238E27FC236}">
                <a16:creationId xmlns:a16="http://schemas.microsoft.com/office/drawing/2014/main" id="{5854D928-FBC8-434E-87EA-CDB92122AB5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2780063"/>
            <a:ext cx="5145905" cy="230095"/>
          </a:xfrm>
          <a:prstGeom prst="rect">
            <a:avLst/>
          </a:prstGeom>
        </p:spPr>
      </p:pic>
      <p:pic>
        <p:nvPicPr>
          <p:cNvPr id="23" name="Picture 22" descr="\documentclass{article}&#10;\usepackage{amsmath}&#10;\usepackage{amssymb}&#10;\pagestyle{empty}&#10;\begin{document}&#10;&#10;&#10;$$ \text{1. Begin with an O3/O7 orientifold of a CY}_3,~X.$$&#10;&#10;\end{document}" title="IguanaTex Bitmap Display">
            <a:extLst>
              <a:ext uri="{FF2B5EF4-FFF2-40B4-BE49-F238E27FC236}">
                <a16:creationId xmlns:a16="http://schemas.microsoft.com/office/drawing/2014/main" id="{820B2A16-EEE2-4E4A-925A-9D81DF00B99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61254"/>
            <a:ext cx="5441524" cy="269714"/>
          </a:xfrm>
          <a:prstGeom prst="rect">
            <a:avLst/>
          </a:prstGeom>
        </p:spPr>
      </p:pic>
      <p:pic>
        <p:nvPicPr>
          <p:cNvPr id="27" name="Picture 26" descr="\documentclass{article}&#10;\usepackage{amsmath}&#10;\usepackage{amssymb}&#10;\pagestyle{empty}&#10;\begin{document}&#10;&#10;&#10;$$ \text{4. Find quantized fluxes }F_3, H_3\text{ that align with GV invariants of }\widetilde{X}$$&#10;&#10;\end{document}" title="IguanaTex Bitmap Display">
            <a:extLst>
              <a:ext uri="{FF2B5EF4-FFF2-40B4-BE49-F238E27FC236}">
                <a16:creationId xmlns:a16="http://schemas.microsoft.com/office/drawing/2014/main" id="{C5D55082-EEDF-44FB-A1E3-BAB84F129BE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331109"/>
            <a:ext cx="7443811" cy="298667"/>
          </a:xfrm>
          <a:prstGeom prst="rect">
            <a:avLst/>
          </a:prstGeom>
        </p:spPr>
      </p:pic>
      <p:pic>
        <p:nvPicPr>
          <p:cNvPr id="50" name="Picture 49" descr="\documentclass{article}&#10;\usepackage{amsmath}&#10;\usepackage{amssymb}&#10;\pagestyle{empty}&#10;\begin{document}&#10;&#10;&#10;$$ \text{to give IIA worldsheet instanton racetrack along flat direction}$$\end{document}" title="IguanaTex Bitmap Display">
            <a:extLst>
              <a:ext uri="{FF2B5EF4-FFF2-40B4-BE49-F238E27FC236}">
                <a16:creationId xmlns:a16="http://schemas.microsoft.com/office/drawing/2014/main" id="{1980B55A-AD56-44AC-A788-900FB71B1E3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727295"/>
            <a:ext cx="6854095" cy="233143"/>
          </a:xfrm>
          <a:prstGeom prst="rect">
            <a:avLst/>
          </a:prstGeom>
        </p:spPr>
      </p:pic>
      <p:pic>
        <p:nvPicPr>
          <p:cNvPr id="53" name="Picture 52" descr="\documentclass{article}&#10;\usepackage{amsmath}&#10;\usepackage{amssymb}&#10;\pagestyle{empty}&#10;\begin{document}&#10;&#10;&#10;$$ \text{(within the D3-brane tadpole!)}$$\end{document}" title="IguanaTex Bitmap Display">
            <a:extLst>
              <a:ext uri="{FF2B5EF4-FFF2-40B4-BE49-F238E27FC236}">
                <a16:creationId xmlns:a16="http://schemas.microsoft.com/office/drawing/2014/main" id="{663BE24F-EAAA-4655-A7AE-3BA6DCEFC28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043103"/>
            <a:ext cx="3369142" cy="254476"/>
          </a:xfrm>
          <a:prstGeom prst="rect">
            <a:avLst/>
          </a:prstGeom>
        </p:spPr>
      </p:pic>
      <p:pic>
        <p:nvPicPr>
          <p:cNvPr id="29" name="Picture 28" descr="\documentclass{article}&#10;\usepackage{amsmath}&#10;\usepackage{amssymb}&#10;\usepackage[dvipsnames]{xcolor}&#10;\pagestyle{empty}&#10;\begin{document}&#10;&#10;&#10;$$ \text{Step 4 is a search in }{\color{Bittersweet}\mathbb{Z}^{2h^{2,1}(X)}}.$$\end{document}" title="IguanaTex Bitmap Display">
            <a:extLst>
              <a:ext uri="{FF2B5EF4-FFF2-40B4-BE49-F238E27FC236}">
                <a16:creationId xmlns:a16="http://schemas.microsoft.com/office/drawing/2014/main" id="{44864B43-1A9C-4A47-AE66-F3136CCEE94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57" y="4397146"/>
            <a:ext cx="3331047" cy="3139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8D5CC3-40C6-8E02-58EA-902AD6514944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4810617"/>
            <a:ext cx="7468189" cy="2864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7C3081-F9D1-EF6D-4B99-433DD2421C0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75981"/>
            <a:ext cx="7129908" cy="274286"/>
          </a:xfrm>
          <a:prstGeom prst="rect">
            <a:avLst/>
          </a:prstGeom>
        </p:spPr>
      </p:pic>
      <p:pic>
        <p:nvPicPr>
          <p:cNvPr id="19" name="Picture 18" descr="\documentclass{article}&#10;\usepackage{amsmath}&#10;\usepackage{amssymb}&#10;\pagestyle{empty}&#10;\begin{document}&#10;&#10;&#10;$$ \text{divisors, so that K\&quot;ahler moduli can be stabilized.  If not, reject.}$$&#10;&#10;\end{document}" title="IguanaTex Bitmap Display">
            <a:extLst>
              <a:ext uri="{FF2B5EF4-FFF2-40B4-BE49-F238E27FC236}">
                <a16:creationId xmlns:a16="http://schemas.microsoft.com/office/drawing/2014/main" id="{8F84DE9B-1E54-4D81-A25C-294407EE2AFA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40627"/>
            <a:ext cx="6992767" cy="230095"/>
          </a:xfrm>
          <a:prstGeom prst="rect">
            <a:avLst/>
          </a:prstGeom>
        </p:spPr>
      </p:pic>
      <p:pic>
        <p:nvPicPr>
          <p:cNvPr id="5" name="Picture 4" descr="\documentclass{article}&#10;\usepackage{amsmath}&#10;\usepackage{amssymb}&#10;\pagestyle{empty}&#10;\begin{document}&#10;&#10;&#10;$$ \text{5. Search the K\&quot;ahler moduli space for a SUSY vacuum.}$$&#10;&#10;\end{document}" title="IguanaTex Bitmap Display">
            <a:extLst>
              <a:ext uri="{FF2B5EF4-FFF2-40B4-BE49-F238E27FC236}">
                <a16:creationId xmlns:a16="http://schemas.microsoft.com/office/drawing/2014/main" id="{9F0A6E88-F9B4-849A-DEEA-B5E85AEA2A01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411897"/>
            <a:ext cx="6137906" cy="227048"/>
          </a:xfrm>
          <a:prstGeom prst="rect">
            <a:avLst/>
          </a:prstGeom>
        </p:spPr>
      </p:pic>
      <p:pic>
        <p:nvPicPr>
          <p:cNvPr id="7" name="Picture 6" descr="\documentclass{article}&#10;\usepackage{amsmath}&#10;\usepackage{amssymb}&#10;\usepackage[dvipsnames]{xcolor}&#10;\pagestyle{empty}&#10;\begin{document}&#10;&#10;&#10;6. {\color{Bittersweet} Determine whether vacuum survives $g_s$ and $\alpha'$ corrections.&#10;&#10;\end{document}" title="IguanaTex Bitmap Display">
            <a:extLst>
              <a:ext uri="{FF2B5EF4-FFF2-40B4-BE49-F238E27FC236}">
                <a16:creationId xmlns:a16="http://schemas.microsoft.com/office/drawing/2014/main" id="{C0B79E68-500D-093B-D80C-2652CDF27886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909174"/>
            <a:ext cx="6774856" cy="24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59228"/>
      </p:ext>
    </p:extLst>
  </p:cSld>
  <p:clrMapOvr>
    <a:masterClrMapping/>
  </p:clrMapOvr>
  <p:transition advTm="82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7CCE3DC-8BEF-493B-BA64-2320651B30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80"/>
          <a:stretch/>
        </p:blipFill>
        <p:spPr>
          <a:xfrm>
            <a:off x="1371600" y="188600"/>
            <a:ext cx="6391363" cy="659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CF91BD-B950-4059-99BD-65A5418B7C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6666600"/>
            <a:ext cx="2459426" cy="115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CDBE28-3796-45B8-88FA-548F2454FDF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2914"/>
            <a:ext cx="7186285" cy="27428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9CA2320-F9CB-485A-BCE6-2EBBE4D92304}"/>
              </a:ext>
            </a:extLst>
          </p:cNvPr>
          <p:cNvSpPr/>
          <p:nvPr/>
        </p:nvSpPr>
        <p:spPr bwMode="auto">
          <a:xfrm>
            <a:off x="2286000" y="3886200"/>
            <a:ext cx="76200" cy="762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C8A840E-BBCB-419B-84C6-FE7370963149}"/>
              </a:ext>
            </a:extLst>
          </p:cNvPr>
          <p:cNvSpPr/>
          <p:nvPr/>
        </p:nvSpPr>
        <p:spPr bwMode="auto">
          <a:xfrm>
            <a:off x="6172200" y="3886200"/>
            <a:ext cx="76200" cy="762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858707D-D2D8-4016-89AF-3A107CA79B5E}"/>
              </a:ext>
            </a:extLst>
          </p:cNvPr>
          <p:cNvCxnSpPr>
            <a:endCxn id="3" idx="2"/>
          </p:cNvCxnSpPr>
          <p:nvPr/>
        </p:nvCxnSpPr>
        <p:spPr bwMode="auto">
          <a:xfrm>
            <a:off x="914400" y="3276600"/>
            <a:ext cx="1371600" cy="6477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F4EAC4-903D-4CCB-8B5D-B156A71084BA}"/>
              </a:ext>
            </a:extLst>
          </p:cNvPr>
          <p:cNvCxnSpPr>
            <a:cxnSpLocks/>
          </p:cNvCxnSpPr>
          <p:nvPr/>
        </p:nvCxnSpPr>
        <p:spPr bwMode="auto">
          <a:xfrm flipH="1">
            <a:off x="6234793" y="2761800"/>
            <a:ext cx="1471920" cy="11611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9" name="Picture 18" descr="\documentclass{article}&#10;\usepackage{amsmath}&#10;\pagestyle{empty}&#10;\begin{document}&#10;&#10;$$\text{start}$$&#10;&#10;&#10;\end{document}" title="IguanaTex Bitmap Display">
            <a:extLst>
              <a:ext uri="{FF2B5EF4-FFF2-40B4-BE49-F238E27FC236}">
                <a16:creationId xmlns:a16="http://schemas.microsoft.com/office/drawing/2014/main" id="{8127ED1C-53E9-4991-BF1A-575FF20A0B7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54" y="3042839"/>
            <a:ext cx="501333" cy="160000"/>
          </a:xfrm>
          <a:prstGeom prst="rect">
            <a:avLst/>
          </a:prstGeom>
        </p:spPr>
      </p:pic>
      <p:pic>
        <p:nvPicPr>
          <p:cNvPr id="24" name="Picture 23" descr="\documentclass{article}&#10;\usepackage{amsmath}&#10;\pagestyle{empty}&#10;\begin{document}&#10;&#10;$$\text{SUSY vacuum}$$&#10;&#10;&#10;\end{document}" title="IguanaTex Bitmap Display">
            <a:extLst>
              <a:ext uri="{FF2B5EF4-FFF2-40B4-BE49-F238E27FC236}">
                <a16:creationId xmlns:a16="http://schemas.microsoft.com/office/drawing/2014/main" id="{91B2A68F-E423-4ED7-A947-06EA135F78A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482386"/>
            <a:ext cx="1575618" cy="18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7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7CCE3DC-8BEF-493B-BA64-2320651B30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80"/>
          <a:stretch/>
        </p:blipFill>
        <p:spPr>
          <a:xfrm>
            <a:off x="1371600" y="188600"/>
            <a:ext cx="6391363" cy="659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CF91BD-B950-4059-99BD-65A5418B7C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6666600"/>
            <a:ext cx="2459426" cy="115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CDBE28-3796-45B8-88FA-548F2454FDF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2914"/>
            <a:ext cx="7186285" cy="27428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9CA2320-F9CB-485A-BCE6-2EBBE4D92304}"/>
              </a:ext>
            </a:extLst>
          </p:cNvPr>
          <p:cNvSpPr/>
          <p:nvPr/>
        </p:nvSpPr>
        <p:spPr bwMode="auto">
          <a:xfrm>
            <a:off x="2286000" y="3886200"/>
            <a:ext cx="76200" cy="762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C8A840E-BBCB-419B-84C6-FE7370963149}"/>
              </a:ext>
            </a:extLst>
          </p:cNvPr>
          <p:cNvSpPr/>
          <p:nvPr/>
        </p:nvSpPr>
        <p:spPr bwMode="auto">
          <a:xfrm>
            <a:off x="6172200" y="3886200"/>
            <a:ext cx="76200" cy="762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858707D-D2D8-4016-89AF-3A107CA79B5E}"/>
              </a:ext>
            </a:extLst>
          </p:cNvPr>
          <p:cNvCxnSpPr>
            <a:endCxn id="3" idx="2"/>
          </p:cNvCxnSpPr>
          <p:nvPr/>
        </p:nvCxnSpPr>
        <p:spPr bwMode="auto">
          <a:xfrm>
            <a:off x="914400" y="3276600"/>
            <a:ext cx="1371600" cy="6477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F4EAC4-903D-4CCB-8B5D-B156A71084BA}"/>
              </a:ext>
            </a:extLst>
          </p:cNvPr>
          <p:cNvCxnSpPr>
            <a:cxnSpLocks/>
          </p:cNvCxnSpPr>
          <p:nvPr/>
        </p:nvCxnSpPr>
        <p:spPr bwMode="auto">
          <a:xfrm flipH="1">
            <a:off x="6234793" y="2761800"/>
            <a:ext cx="1471920" cy="11611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9" name="Picture 18" descr="\documentclass{article}&#10;\usepackage{amsmath}&#10;\pagestyle{empty}&#10;\begin{document}&#10;&#10;$$\text{start}$$&#10;&#10;&#10;\end{document}" title="IguanaTex Bitmap Display">
            <a:extLst>
              <a:ext uri="{FF2B5EF4-FFF2-40B4-BE49-F238E27FC236}">
                <a16:creationId xmlns:a16="http://schemas.microsoft.com/office/drawing/2014/main" id="{8127ED1C-53E9-4991-BF1A-575FF20A0B7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54" y="3042839"/>
            <a:ext cx="501333" cy="160000"/>
          </a:xfrm>
          <a:prstGeom prst="rect">
            <a:avLst/>
          </a:prstGeom>
        </p:spPr>
      </p:pic>
      <p:pic>
        <p:nvPicPr>
          <p:cNvPr id="24" name="Picture 23" descr="\documentclass{article}&#10;\usepackage{amsmath}&#10;\pagestyle{empty}&#10;\begin{document}&#10;&#10;$$\text{SUSY vacuum}$$&#10;&#10;&#10;\end{document}" title="IguanaTex Bitmap Display">
            <a:extLst>
              <a:ext uri="{FF2B5EF4-FFF2-40B4-BE49-F238E27FC236}">
                <a16:creationId xmlns:a16="http://schemas.microsoft.com/office/drawing/2014/main" id="{91B2A68F-E423-4ED7-A947-06EA135F78A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482386"/>
            <a:ext cx="1575618" cy="184381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CAB4754-8EC7-4C95-BDDB-E9DA9239A704}"/>
              </a:ext>
            </a:extLst>
          </p:cNvPr>
          <p:cNvSpPr/>
          <p:nvPr/>
        </p:nvSpPr>
        <p:spPr bwMode="auto">
          <a:xfrm>
            <a:off x="2349953" y="3842656"/>
            <a:ext cx="3853543" cy="146958"/>
          </a:xfrm>
          <a:custGeom>
            <a:avLst/>
            <a:gdLst>
              <a:gd name="connsiteX0" fmla="*/ 0 w 3853543"/>
              <a:gd name="connsiteY0" fmla="*/ 102054 h 146958"/>
              <a:gd name="connsiteX1" fmla="*/ 240847 w 3853543"/>
              <a:gd name="connsiteY1" fmla="*/ 134711 h 146958"/>
              <a:gd name="connsiteX2" fmla="*/ 702129 w 3853543"/>
              <a:gd name="connsiteY2" fmla="*/ 146958 h 146958"/>
              <a:gd name="connsiteX3" fmla="*/ 1318532 w 3853543"/>
              <a:gd name="connsiteY3" fmla="*/ 134711 h 146958"/>
              <a:gd name="connsiteX4" fmla="*/ 1555297 w 3853543"/>
              <a:gd name="connsiteY4" fmla="*/ 114300 h 146958"/>
              <a:gd name="connsiteX5" fmla="*/ 1787979 w 3853543"/>
              <a:gd name="connsiteY5" fmla="*/ 106136 h 146958"/>
              <a:gd name="connsiteX6" fmla="*/ 2106386 w 3853543"/>
              <a:gd name="connsiteY6" fmla="*/ 73479 h 146958"/>
              <a:gd name="connsiteX7" fmla="*/ 2481943 w 3853543"/>
              <a:gd name="connsiteY7" fmla="*/ 48986 h 146958"/>
              <a:gd name="connsiteX8" fmla="*/ 2690132 w 3853543"/>
              <a:gd name="connsiteY8" fmla="*/ 24493 h 146958"/>
              <a:gd name="connsiteX9" fmla="*/ 2841172 w 3853543"/>
              <a:gd name="connsiteY9" fmla="*/ 20411 h 146958"/>
              <a:gd name="connsiteX10" fmla="*/ 3784147 w 3853543"/>
              <a:gd name="connsiteY10" fmla="*/ 0 h 146958"/>
              <a:gd name="connsiteX11" fmla="*/ 3824968 w 3853543"/>
              <a:gd name="connsiteY11" fmla="*/ 8165 h 146958"/>
              <a:gd name="connsiteX12" fmla="*/ 3829050 w 3853543"/>
              <a:gd name="connsiteY12" fmla="*/ 20411 h 146958"/>
              <a:gd name="connsiteX13" fmla="*/ 3833132 w 3853543"/>
              <a:gd name="connsiteY13" fmla="*/ 40822 h 146958"/>
              <a:gd name="connsiteX14" fmla="*/ 3841297 w 3853543"/>
              <a:gd name="connsiteY14" fmla="*/ 53068 h 146958"/>
              <a:gd name="connsiteX15" fmla="*/ 3853543 w 3853543"/>
              <a:gd name="connsiteY15" fmla="*/ 69397 h 146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53543" h="146958">
                <a:moveTo>
                  <a:pt x="0" y="102054"/>
                </a:moveTo>
                <a:cubicBezTo>
                  <a:pt x="80282" y="112940"/>
                  <a:pt x="159851" y="132870"/>
                  <a:pt x="240847" y="134711"/>
                </a:cubicBezTo>
                <a:lnTo>
                  <a:pt x="702129" y="146958"/>
                </a:lnTo>
                <a:lnTo>
                  <a:pt x="1318532" y="134711"/>
                </a:lnTo>
                <a:cubicBezTo>
                  <a:pt x="1397688" y="131681"/>
                  <a:pt x="1476229" y="119113"/>
                  <a:pt x="1555297" y="114300"/>
                </a:cubicBezTo>
                <a:cubicBezTo>
                  <a:pt x="1632762" y="109585"/>
                  <a:pt x="1710418" y="108857"/>
                  <a:pt x="1787979" y="106136"/>
                </a:cubicBezTo>
                <a:cubicBezTo>
                  <a:pt x="1973691" y="76423"/>
                  <a:pt x="1829976" y="96513"/>
                  <a:pt x="2106386" y="73479"/>
                </a:cubicBezTo>
                <a:cubicBezTo>
                  <a:pt x="2397992" y="49179"/>
                  <a:pt x="2029134" y="71256"/>
                  <a:pt x="2481943" y="48986"/>
                </a:cubicBezTo>
                <a:cubicBezTo>
                  <a:pt x="2551339" y="40822"/>
                  <a:pt x="2620477" y="30034"/>
                  <a:pt x="2690132" y="24493"/>
                </a:cubicBezTo>
                <a:cubicBezTo>
                  <a:pt x="2740338" y="20499"/>
                  <a:pt x="2790818" y="21471"/>
                  <a:pt x="2841172" y="20411"/>
                </a:cubicBezTo>
                <a:lnTo>
                  <a:pt x="3784147" y="0"/>
                </a:lnTo>
                <a:cubicBezTo>
                  <a:pt x="3797754" y="2722"/>
                  <a:pt x="3812335" y="2423"/>
                  <a:pt x="3824968" y="8165"/>
                </a:cubicBezTo>
                <a:cubicBezTo>
                  <a:pt x="3828885" y="9946"/>
                  <a:pt x="3828006" y="16237"/>
                  <a:pt x="3829050" y="20411"/>
                </a:cubicBezTo>
                <a:cubicBezTo>
                  <a:pt x="3830733" y="27142"/>
                  <a:pt x="3830696" y="34325"/>
                  <a:pt x="3833132" y="40822"/>
                </a:cubicBezTo>
                <a:cubicBezTo>
                  <a:pt x="3834855" y="45416"/>
                  <a:pt x="3838445" y="49076"/>
                  <a:pt x="3841297" y="53068"/>
                </a:cubicBezTo>
                <a:cubicBezTo>
                  <a:pt x="3845252" y="58604"/>
                  <a:pt x="3853543" y="69397"/>
                  <a:pt x="3853543" y="69397"/>
                </a:cubicBezTo>
              </a:path>
            </a:pathLst>
          </a:custGeom>
          <a:noFill/>
          <a:ln w="254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lg" len="lg"/>
            <a:tailEnd type="triangle" w="lg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6473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\documentclass{article}&#10;\usepackage{amsmath}&#10;\usepackage{mathrsfs}&#10;\usepackage{amssymb}&#10;\usepackage{bbm}&#10;\usepackage{bm}\usepackage[dvipsnames]{xcolor}&#10;&#10;&#10;\pagestyle{empty}&#10;\begin{document}&#10;&#10;$$\color{NavyBlue}\text{Control of superpotential}$$&#10;&#10;&#10;\end{document}" title="IguanaTex Bitmap Display">
            <a:extLst>
              <a:ext uri="{FF2B5EF4-FFF2-40B4-BE49-F238E27FC236}">
                <a16:creationId xmlns:a16="http://schemas.microsoft.com/office/drawing/2014/main" id="{837AAB39-40E8-F096-ECF6-8D11318362C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520" y="422582"/>
            <a:ext cx="4994741" cy="408685"/>
          </a:xfrm>
          <a:prstGeom prst="rect">
            <a:avLst/>
          </a:prstGeom>
        </p:spPr>
      </p:pic>
      <p:pic>
        <p:nvPicPr>
          <p:cNvPr id="28" name="Picture 27" descr="\documentclass{article}&#10;\usepackage{amsmath}&#10;\pagestyle{empty}&#10;\begin{document}&#10;&#10;&#10;$$W = \mathcal{N}_1 e^{2\pi i p_1 \tau} +\mathcal{N}_2 e^{2\pi i p_2 \tau} + \sum_{I} \mathcal{A}_{D_I}\,\mathrm{exp}\Bigl(-\tfrac{2\pi}{c_I} T_I\Bigr)\, + \text{negl.}$$&#10;&#10;\end{document}" title="IguanaTex Bitmap Display">
            <a:extLst>
              <a:ext uri="{FF2B5EF4-FFF2-40B4-BE49-F238E27FC236}">
                <a16:creationId xmlns:a16="http://schemas.microsoft.com/office/drawing/2014/main" id="{2D539271-B0A5-E216-07E9-4F685823F7E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510" y="1511961"/>
            <a:ext cx="6561525" cy="592762"/>
          </a:xfrm>
          <a:prstGeom prst="rect">
            <a:avLst/>
          </a:prstGeom>
        </p:spPr>
      </p:pic>
      <p:pic>
        <p:nvPicPr>
          <p:cNvPr id="11" name="Picture 10" descr="\documentclass{article}&#10;\usepackage{amsmath}&#10;\pagestyle{empty}&#10;\begin{document}&#10;&#10;&#10;$$\text{Their numerical values have small effects: }&#10;\Delta T_I/T_I \sim \mathrm{log}\,(\Delta\mathcal{A}_D)/\mathrm{log}(W_0)$$&#10;&#10;&#10;&#10;\end{document}" title="IguanaTex Bitmap Display">
            <a:extLst>
              <a:ext uri="{FF2B5EF4-FFF2-40B4-BE49-F238E27FC236}">
                <a16:creationId xmlns:a16="http://schemas.microsoft.com/office/drawing/2014/main" id="{E793B1A8-C2F7-81D1-5A71-C29B6802F72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78" y="4343777"/>
            <a:ext cx="8047238" cy="254476"/>
          </a:xfrm>
          <a:prstGeom prst="rect">
            <a:avLst/>
          </a:prstGeom>
        </p:spPr>
      </p:pic>
      <p:pic>
        <p:nvPicPr>
          <p:cNvPr id="9" name="Picture 8" descr="\documentclass{article}&#10;\usepackage{amsmath}&#10;\usepackage{amssymb}&#10;\pagestyle{empty}\usepackage[dvipsnames]{xcolor}&#10;&#10;\begin{document}&#10;&#10;&#10;$$\bullet~~\text{Ensured that }\mathcal{A}_{D_I}\text{ are {\color{Bittersweet}{nonzero numbers}} by standard zero-mode counting.}$$&#10;\end{document}&#10;&#10;\end{document}" title="IguanaTex Bitmap Display">
            <a:extLst>
              <a:ext uri="{FF2B5EF4-FFF2-40B4-BE49-F238E27FC236}">
                <a16:creationId xmlns:a16="http://schemas.microsoft.com/office/drawing/2014/main" id="{E1011D05-14E8-B314-15F8-2848C2D9314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54" y="3248879"/>
            <a:ext cx="8391623" cy="246857"/>
          </a:xfrm>
          <a:prstGeom prst="rect">
            <a:avLst/>
          </a:prstGeom>
        </p:spPr>
      </p:pic>
      <p:pic>
        <p:nvPicPr>
          <p:cNvPr id="15" name="Picture 14" descr="\documentclass{article}&#10;\usepackage{amsmath}&#10;\pagestyle{empty}&#10;\begin{document}&#10;&#10;&#10;$$\text{We checked that our vacua persist for }&#10;\mathcal{A}_{D_I} \in [10^{-4},10^4]$$&#10;&#10;&#10;&#10;\end{document}" title="IguanaTex Bitmap Display">
            <a:extLst>
              <a:ext uri="{FF2B5EF4-FFF2-40B4-BE49-F238E27FC236}">
                <a16:creationId xmlns:a16="http://schemas.microsoft.com/office/drawing/2014/main" id="{8448490B-CD84-6164-8193-13D618405F5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78" y="4655061"/>
            <a:ext cx="6171428" cy="288000"/>
          </a:xfrm>
          <a:prstGeom prst="rect">
            <a:avLst/>
          </a:prstGeom>
        </p:spPr>
      </p:pic>
      <p:pic>
        <p:nvPicPr>
          <p:cNvPr id="40" name="Picture 39" descr="\documentclass{article}&#10;\usepackage{amsmath}&#10;\pagestyle{empty}&#10;\begin{document}&#10;&#10;$$\bullet~~W_{\mathrm{ED(-1)}} = \sum_{k=1}^\infty B_k(z)e^{2\pi i k \tau}\text{ negligible due to }g_s \ll 1$$\end{document}" title="IguanaTex Bitmap Display">
            <a:extLst>
              <a:ext uri="{FF2B5EF4-FFF2-40B4-BE49-F238E27FC236}">
                <a16:creationId xmlns:a16="http://schemas.microsoft.com/office/drawing/2014/main" id="{B35AA8AE-A7CD-4503-94FE-4DB9CD29757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79" y="5367729"/>
            <a:ext cx="6005335" cy="700952"/>
          </a:xfrm>
          <a:prstGeom prst="rect">
            <a:avLst/>
          </a:prstGeom>
        </p:spPr>
      </p:pic>
      <p:pic>
        <p:nvPicPr>
          <p:cNvPr id="36" name="Picture 35" descr="\documentclass{article}&#10;\usepackage{amsmath}&#10;\pagestyle{empty}&#10;\begin{document}&#10;&#10;$$\bullet~~\text{Further instantons (e.g., ED3 on other divisors) negligible}$$ &#10;&#10;&#10;\end{document}" title="IguanaTex Bitmap Display">
            <a:extLst>
              <a:ext uri="{FF2B5EF4-FFF2-40B4-BE49-F238E27FC236}">
                <a16:creationId xmlns:a16="http://schemas.microsoft.com/office/drawing/2014/main" id="{38F5E413-8DF3-414B-9047-A16DB28556A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54" y="5079917"/>
            <a:ext cx="6694098" cy="254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895266-E37A-5598-A217-C4A47A7CE659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67" y="6258120"/>
            <a:ext cx="8337370" cy="271543"/>
          </a:xfrm>
          <a:prstGeom prst="rect">
            <a:avLst/>
          </a:prstGeom>
        </p:spPr>
      </p:pic>
      <p:pic>
        <p:nvPicPr>
          <p:cNvPr id="31" name="Picture 30" descr="\documentclass{article}&#10;\usepackage{amsmath}&#10;\pagestyle{empty}&#10;\begin{document}&#10;&#10;$$\bullet~~\text{We have shown by explicit computation that superpotential is}$$ &#10;&#10;&#10;\end{document}" title="IguanaTex Bitmap Display">
            <a:extLst>
              <a:ext uri="{FF2B5EF4-FFF2-40B4-BE49-F238E27FC236}">
                <a16:creationId xmlns:a16="http://schemas.microsoft.com/office/drawing/2014/main" id="{7CA19DD4-9981-66E4-8E00-D4DF5CB6C38E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54" y="1078199"/>
            <a:ext cx="7163432" cy="227047"/>
          </a:xfrm>
          <a:prstGeom prst="rect">
            <a:avLst/>
          </a:prstGeom>
        </p:spPr>
      </p:pic>
      <p:pic>
        <p:nvPicPr>
          <p:cNvPr id="63" name="Picture 62" descr="\documentclass{article}&#10;\usepackage{amsmath,amssymb}&#10;\pagestyle{empty}&#10;\begin{document}&#10;&#10;&#10;\noindent  $\circ$ $p_1, p_2 \in \mathbb{Q}$ set by fluxes&#10;&#10;\noindent $\circ$ $\mathcal{N}_1, \mathcal{N}_2 \in \mathbb{Z}$ set by fluxes and by GV invariants of $\widetilde{X}$&#10;&#10;\noindent $\circ$ $c_I$ set by choice of orientifold action&#10;&#10;&#10;&#10;\end{document}" title="IguanaTex Bitmap Display">
            <a:extLst>
              <a:ext uri="{FF2B5EF4-FFF2-40B4-BE49-F238E27FC236}">
                <a16:creationId xmlns:a16="http://schemas.microsoft.com/office/drawing/2014/main" id="{357DC004-834D-AF42-B65B-35C9AA862BC5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66" y="2150146"/>
            <a:ext cx="5953520" cy="836571"/>
          </a:xfrm>
          <a:prstGeom prst="rect">
            <a:avLst/>
          </a:prstGeom>
        </p:spPr>
      </p:pic>
      <p:pic>
        <p:nvPicPr>
          <p:cNvPr id="55" name="Picture 54" descr="\documentclass{article}&#10;\usepackage{amsmath,amssymb}&#10;\pagestyle{empty}&#10;\begin{document}&#10;&#10;&#10;\noindent $\circ$ not identically zero by imposing rigidity of $D_I$&#10;&#10;\noindent $\circ$ constant by imposing $h^{2,1}(\widehat{D}_I)=0$&#10;&#10;&#10;&#10;\end{document}" title="IguanaTex Bitmap Display">
            <a:extLst>
              <a:ext uri="{FF2B5EF4-FFF2-40B4-BE49-F238E27FC236}">
                <a16:creationId xmlns:a16="http://schemas.microsoft.com/office/drawing/2014/main" id="{489CB5EC-C44D-37C2-8223-DDC8D02771F6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66" y="3595950"/>
            <a:ext cx="5310473" cy="545524"/>
          </a:xfrm>
          <a:prstGeom prst="rect">
            <a:avLst/>
          </a:prstGeom>
        </p:spPr>
      </p:pic>
      <p:pic>
        <p:nvPicPr>
          <p:cNvPr id="5" name="Picture 4" descr="\documentclass{article}&#10;\usepackage{amsmath}&#10;\usepackage{mathrsfs}&#10;\usepackage{amssymb}&#10;\usepackage{bbm}&#10;\usepackage{bm}&#10;\usepackage{color}&#10;\usepackage[dvipsnames]{xcolor}&#10;&#10;\pagestyle{empty}&#10;\begin{document}&#10;&#10;$$ \text{cf.}~\color{YellowOrange}\text{\tt{Alexandrov, F{\i}rat, Kim, Sen, Stefa\'{n}ski 22}}$$&#10;&#10;&#10;\end{document}" title="IguanaTex Bitmap Display">
            <a:extLst>
              <a:ext uri="{FF2B5EF4-FFF2-40B4-BE49-F238E27FC236}">
                <a16:creationId xmlns:a16="http://schemas.microsoft.com/office/drawing/2014/main" id="{D3251F05-12ED-C231-BD63-873745344E66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6650073"/>
            <a:ext cx="3461481" cy="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8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\documentclass{article}&#10;\usepackage{amsmath}&#10;\usepackage{mathrsfs}&#10;\usepackage{amssymb}&#10;\usepackage{bbm}&#10;\usepackage{bm}\usepackage[dvipsnames]{xcolor}&#10;&#10;&#10;\pagestyle{empty}&#10;\begin{document}&#10;&#10;$$\color{NavyBlue}\text{Control of K\&quot;ahler potential}$$&#10;&#10;&#10;\end{document}" title="IguanaTex Bitmap Display">
            <a:extLst>
              <a:ext uri="{FF2B5EF4-FFF2-40B4-BE49-F238E27FC236}">
                <a16:creationId xmlns:a16="http://schemas.microsoft.com/office/drawing/2014/main" id="{AACC6E23-D012-461B-8DAC-8308A85C7DF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57200"/>
            <a:ext cx="5408914" cy="408686"/>
          </a:xfrm>
          <a:prstGeom prst="rect">
            <a:avLst/>
          </a:prstGeom>
        </p:spPr>
      </p:pic>
      <p:pic>
        <p:nvPicPr>
          <p:cNvPr id="34" name="Picture 33" descr="\documentclass{article}&#10;\usepackage{amsmath}&#10;\pagestyle{empty}&#10;\begin{document}&#10;&#10;$$\bullet~~\text{Einstein-frame volumes are large}$$ &#10;&#10;&#10;\end{document}" title="IguanaTex Bitmap Display">
            <a:extLst>
              <a:ext uri="{FF2B5EF4-FFF2-40B4-BE49-F238E27FC236}">
                <a16:creationId xmlns:a16="http://schemas.microsoft.com/office/drawing/2014/main" id="{49D2EEE4-CDE2-AFAA-AD35-937272BD98D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72" y="1254193"/>
            <a:ext cx="3900955" cy="230094"/>
          </a:xfrm>
          <a:prstGeom prst="rect">
            <a:avLst/>
          </a:prstGeom>
        </p:spPr>
      </p:pic>
      <p:pic>
        <p:nvPicPr>
          <p:cNvPr id="9" name="Picture 8" descr="\documentclass{article}&#10;\usepackage{amsmath}&#10;\pagestyle{empty}&#10;\begin{document}&#10;&#10;&#10;$$\mathrm{Re}(T_{i}) \approx \frac{c_i}{2\pi}\,\mathrm{log}(W_0^{-1})$$&#10;&#10;&#10;&#10;\end{document}" title="IguanaTex Bitmap Display">
            <a:extLst>
              <a:ext uri="{FF2B5EF4-FFF2-40B4-BE49-F238E27FC236}">
                <a16:creationId xmlns:a16="http://schemas.microsoft.com/office/drawing/2014/main" id="{3F8044EC-B86D-4DA5-A37B-271F756E3E1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808" y="1147376"/>
            <a:ext cx="2483809" cy="458667"/>
          </a:xfrm>
          <a:prstGeom prst="rect">
            <a:avLst/>
          </a:prstGeom>
        </p:spPr>
      </p:pic>
      <p:pic>
        <p:nvPicPr>
          <p:cNvPr id="13" name="Picture 12" descr="\documentclass{article}&#10;\usepackage{amsmath}&#10;\pagestyle{empty}&#10;\begin{document}&#10;&#10;$$\bullet~~\text{String-frame volumes are order-unity}$$ &#10;&#10;&#10;\end{document}" title="IguanaTex Bitmap Display">
            <a:extLst>
              <a:ext uri="{FF2B5EF4-FFF2-40B4-BE49-F238E27FC236}">
                <a16:creationId xmlns:a16="http://schemas.microsoft.com/office/drawing/2014/main" id="{98C4161F-C770-0DCD-9E48-C420B925A0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71" y="1784838"/>
            <a:ext cx="4379433" cy="230094"/>
          </a:xfrm>
          <a:prstGeom prst="rect">
            <a:avLst/>
          </a:prstGeom>
        </p:spPr>
      </p:pic>
      <p:pic>
        <p:nvPicPr>
          <p:cNvPr id="11" name="Picture 10" descr="\documentclass{article}&#10;\usepackage{amsmath}&#10;\pagestyle{empty}&#10;\begin{document}&#10;&#10;&#10;$$g_s \propto \frac{2\pi}{\mathrm{log}(W_0^{-1})} \ll 1$$&#10;&#10;&#10;&#10;\end{document}" title="IguanaTex Bitmap Display">
            <a:extLst>
              <a:ext uri="{FF2B5EF4-FFF2-40B4-BE49-F238E27FC236}">
                <a16:creationId xmlns:a16="http://schemas.microsoft.com/office/drawing/2014/main" id="{DBEA6104-9D4B-4FF2-81D5-0889B0A2889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36" y="1620536"/>
            <a:ext cx="2192762" cy="604953"/>
          </a:xfrm>
          <a:prstGeom prst="rect">
            <a:avLst/>
          </a:prstGeom>
        </p:spPr>
      </p:pic>
      <p:pic>
        <p:nvPicPr>
          <p:cNvPr id="15" name="Picture 14" descr="\documentclass{article}&#10;\usepackage{amsmath}&#10;\usepackage{amssymb}&#10;\pagestyle{empty}\usepackage[dvipsnames]{xcolor}&#10;&#10;\begin{document}&#10;&#10;&#10;$$\bullet~~\text{Weak string coupling }\Rightarrow\text{ leading corrections are at&#10;{\color{Bittersweet}{string tree level}},}$$&#10;\end{document}&#10;&#10;\end{document}" title="IguanaTex Bitmap Display">
            <a:extLst>
              <a:ext uri="{FF2B5EF4-FFF2-40B4-BE49-F238E27FC236}">
                <a16:creationId xmlns:a16="http://schemas.microsoft.com/office/drawing/2014/main" id="{AF0A71F1-0EEB-457E-B5E6-D23D35C4738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71" y="2353427"/>
            <a:ext cx="7838480" cy="227048"/>
          </a:xfrm>
          <a:prstGeom prst="rect">
            <a:avLst/>
          </a:prstGeom>
        </p:spPr>
      </p:pic>
      <p:pic>
        <p:nvPicPr>
          <p:cNvPr id="20" name="Picture 19" descr="\documentclass{article}&#10;\usepackage{amsmath}&#10;\usepackage{amssymb}&#10;\pagestyle{empty}\usepackage[dvipsnames]{xcolor}&#10;&#10;\begin{document}&#10;&#10;&#10;$$\text{to all orders in }\alpha'$$&#10;\end{document}&#10;&#10;\end{document}" title="IguanaTex Bitmap Display">
            <a:extLst>
              <a:ext uri="{FF2B5EF4-FFF2-40B4-BE49-F238E27FC236}">
                <a16:creationId xmlns:a16="http://schemas.microsoft.com/office/drawing/2014/main" id="{1116B36C-859E-4B93-BEC9-1DA6323820E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306" y="2611477"/>
            <a:ext cx="1929143" cy="207238"/>
          </a:xfrm>
          <a:prstGeom prst="rect">
            <a:avLst/>
          </a:prstGeom>
        </p:spPr>
      </p:pic>
      <p:pic>
        <p:nvPicPr>
          <p:cNvPr id="30" name="Picture 29" descr="\documentclass{article}&#10;\usepackage{amsmath,mathrsfs,amssymb}&#10;\pagestyle{empty}&#10;\begin{document}&#10;&#10; &#10;&#10;\noindent We are able to compute these corrections directly, because we&#10;&#10;\noindent can compute periods in CY$_3$ with $h^{2,1} \gg 1$.&#10;&#10; &#10; &#10; &#10;&#10;\end{document}" title="IguanaTex Bitmap Display">
            <a:extLst>
              <a:ext uri="{FF2B5EF4-FFF2-40B4-BE49-F238E27FC236}">
                <a16:creationId xmlns:a16="http://schemas.microsoft.com/office/drawing/2014/main" id="{15B48AE2-2F04-A381-3217-8261893E1E6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392349"/>
            <a:ext cx="6840379" cy="527239"/>
          </a:xfrm>
          <a:prstGeom prst="rect">
            <a:avLst/>
          </a:prstGeom>
        </p:spPr>
      </p:pic>
      <p:pic>
        <p:nvPicPr>
          <p:cNvPr id="41" name="Picture 40" descr="\documentclass{article}&#10;\usepackage{amsmath}&#10;\usepackage{amssymb}&#10;\pagestyle{empty}\usepackage[dvipsnames]{xcolor}&#10;&#10;\begin{document}&#10;&#10;&#10;$$\bullet~~\text{Specifically: worldsheet instanton corrections to $\mathcal{F}$ of parent $\mathcal{N}=2$ CY$_3$.}$$&#10;\end{document}&#10;&#10;\end{document}" title="IguanaTex Bitmap Display">
            <a:extLst>
              <a:ext uri="{FF2B5EF4-FFF2-40B4-BE49-F238E27FC236}">
                <a16:creationId xmlns:a16="http://schemas.microsoft.com/office/drawing/2014/main" id="{0277211E-74EA-18FD-76E7-6C373B829F3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71" y="2966068"/>
            <a:ext cx="8371814" cy="2483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77C252-8A57-AA9F-314A-72FF1C5D5697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058" y="3755838"/>
            <a:ext cx="2377142" cy="128915"/>
          </a:xfrm>
          <a:prstGeom prst="rect">
            <a:avLst/>
          </a:prstGeom>
        </p:spPr>
      </p:pic>
      <p:pic>
        <p:nvPicPr>
          <p:cNvPr id="14" name="Picture 13" descr="\documentclass{article}&#10;\usepackage{amsmath}&#10;\pagestyle{empty}&#10;\begin{document}&#10;&#10;&#10;$$ \mathcal{K} = -2\, \mathrm{log}\Bigl(g_s^{-2}\,\mathcal{V}(T_i,\overline{T_i})\Bigr) $$&#10;&#10;\end{document}" title="IguanaTex Bitmap Display">
            <a:extLst>
              <a:ext uri="{FF2B5EF4-FFF2-40B4-BE49-F238E27FC236}">
                <a16:creationId xmlns:a16="http://schemas.microsoft.com/office/drawing/2014/main" id="{D080756A-9475-AD37-9171-90DF9B319423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" y="4107792"/>
            <a:ext cx="2662549" cy="422784"/>
          </a:xfrm>
          <a:prstGeom prst="rect">
            <a:avLst/>
          </a:prstGeom>
        </p:spPr>
      </p:pic>
      <p:pic>
        <p:nvPicPr>
          <p:cNvPr id="16" name="Picture 15" descr="\documentclass{article}&#10;\usepackage{amsmath}&#10;\usepackage{mathrsfs}&#10;\pagestyle{empty}&#10;\begin{document}&#10;&#10;\begin{align} &#10;\mathcal{V}(T_i,\overline{T_i})=&amp;\frac{1}{6}\kappa_{ijk}t^it^jt^k-\frac{\zeta(3)\chi(X)}{4(2\pi)^3}\nonumber\\&#10;&amp;+\frac{1}{2(2\pi)^3}&#10;\sum_{\mathbf{q}\in \mathcal{M}(X)}\, \text{GV}_{\mathbf{q}}\,\Biggl( \text{Li}_3\Bigl((-1)^{2\mathbf{B}\cdot \mathbf{q}}e^{-2\pi \mathbf{q}\cdot \mathbf{t}}\Bigr)+ 2\pi \mathbf{q}\cdot \mathbf{t}\,\,\text{Li}_2\Bigl((-1)^{2\mathbf{B}\cdot \mathbf{q}}e^{-2\pi \mathbf{q} \cdot \mathbf{t}}\Bigr)\Biggr)\,, \nonumber\\&#10;\mathrm{Re}({T}_i)=&amp;\frac{1}{2}\kappa_{ijk}t^jt^k-\frac{\chi(D_i)}{24}+\frac{1}{(2\pi)^2}\sum_{\mathbf{q}\in \mathcal{M}(X)}q_i\, \text{GV}_{\mathbf{q}} \,\text{Li}_2\Bigl((-1)^{2\mathbf{B}\cdot \mathbf{q}}e^{-2\pi \mathbf{q}\cdot \mathbf{t}}\Bigr)\, .\nonumber&#10;\end{align}&#10;&#10;&#10;\end{document}" title="IguanaTex Bitmap Display">
            <a:extLst>
              <a:ext uri="{FF2B5EF4-FFF2-40B4-BE49-F238E27FC236}">
                <a16:creationId xmlns:a16="http://schemas.microsoft.com/office/drawing/2014/main" id="{016EECAE-4583-3058-0ADA-F29365CA45F6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92886"/>
            <a:ext cx="7630304" cy="1747829"/>
          </a:xfrm>
          <a:prstGeom prst="rect">
            <a:avLst/>
          </a:prstGeom>
        </p:spPr>
      </p:pic>
      <p:pic>
        <p:nvPicPr>
          <p:cNvPr id="17" name="Picture 16" descr="\documentclass{article}&#10;\usepackage{amsmath}&#10;\usepackage{mathrsfs}&#10;\usepackage{amssymb}&#10;\usepackage{bbm}&#10;\usepackage{bm}&#10;\usepackage{color}&#10;\usepackage[dvipsnames]{xcolor}&#10;&#10;\pagestyle{empty}&#10;\begin{document}&#10;&#10;$$ \text{cf. }\color{YellowOrange}\text{\tt{Burgess, Cicoli, Ciupke, Krippendorf, Quevedo 20}}$$&#10;&#10;&#10;\end{document}" title="IguanaTex Bitmap Display">
            <a:extLst>
              <a:ext uri="{FF2B5EF4-FFF2-40B4-BE49-F238E27FC236}">
                <a16:creationId xmlns:a16="http://schemas.microsoft.com/office/drawing/2014/main" id="{8C62CED6-6FE4-7269-3356-7603509D7C10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47" y="6528918"/>
            <a:ext cx="4035653" cy="141714"/>
          </a:xfrm>
          <a:prstGeom prst="rect">
            <a:avLst/>
          </a:prstGeom>
        </p:spPr>
      </p:pic>
      <p:pic>
        <p:nvPicPr>
          <p:cNvPr id="18" name="Picture 17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Cicoli, Schachner, Shukla 21}}$$&#10;&#10;&#10;\end{document}" title="IguanaTex Bitmap Display">
            <a:extLst>
              <a:ext uri="{FF2B5EF4-FFF2-40B4-BE49-F238E27FC236}">
                <a16:creationId xmlns:a16="http://schemas.microsoft.com/office/drawing/2014/main" id="{BDEFB50B-B630-A39F-BFED-0913BD2CCA72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703014"/>
            <a:ext cx="2212570" cy="115201"/>
          </a:xfrm>
          <a:prstGeom prst="rect">
            <a:avLst/>
          </a:prstGeom>
        </p:spPr>
      </p:pic>
      <p:pic>
        <p:nvPicPr>
          <p:cNvPr id="19" name="Picture 18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Gao, Hebecker, Schreyer, Venken 22}}$$&#10;&#10;&#10;\end{document}" title="IguanaTex Bitmap Display">
            <a:extLst>
              <a:ext uri="{FF2B5EF4-FFF2-40B4-BE49-F238E27FC236}">
                <a16:creationId xmlns:a16="http://schemas.microsoft.com/office/drawing/2014/main" id="{8984DC81-8EF0-0E1B-150D-88B7FD0C7ABB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6703014"/>
            <a:ext cx="2696227" cy="12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69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73" y="1524000"/>
            <a:ext cx="8229600" cy="4572000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CD16C6-F809-AC1B-3A4E-8B81FE76721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68" y="3748419"/>
            <a:ext cx="6352761" cy="53333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09AABC5-6FAA-1AD4-C228-B20A68A225B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24" y="5486467"/>
            <a:ext cx="6165331" cy="5333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037B15-91ED-9DE5-D2E7-70439111785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76589"/>
            <a:ext cx="4673825" cy="4086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B655CC-48F5-A942-85A2-C2AFF21E9F3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68" y="2051005"/>
            <a:ext cx="7818664" cy="83961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58F4D97-C60A-19E6-2FE2-4D1A37FDF24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69" y="3146151"/>
            <a:ext cx="6867808" cy="2300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1B3F46-A996-55E1-EEBF-2E128695608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68" y="4617443"/>
            <a:ext cx="7526095" cy="548570"/>
          </a:xfrm>
          <a:prstGeom prst="rect">
            <a:avLst/>
          </a:prstGeom>
        </p:spPr>
      </p:pic>
      <p:pic>
        <p:nvPicPr>
          <p:cNvPr id="17" name="Picture 16" descr="\documentclass{article}&#10;\usepackage{amsmath}&#10;\usepackage{amssymb}&#10;\pagestyle{empty}&#10;\begin{document}&#10;&#10;&#10;\noindent {\emph{Attack the cosmological constant problem in quantum gravity} &#10;&#10;%\smallskip&#10;\noindent \emph{by constructing vacua of string theory with small vacuum energy.}&#10; &#10;&#10;\end{document}" title="IguanaTex Bitmap Display">
            <a:extLst>
              <a:ext uri="{FF2B5EF4-FFF2-40B4-BE49-F238E27FC236}">
                <a16:creationId xmlns:a16="http://schemas.microsoft.com/office/drawing/2014/main" id="{B107830B-B348-1157-2D30-263521D5155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62" y="1151578"/>
            <a:ext cx="7166475" cy="53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55475"/>
      </p:ext>
    </p:extLst>
  </p:cSld>
  <p:clrMapOvr>
    <a:masterClrMapping/>
  </p:clrMapOvr>
  <p:transition advTm="82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documentclass{article}&#10;\usepackage{amsmath}&#10;\usepackage{mathrsfs}&#10;\usepackage{amssymb}&#10;\usepackage{bbm}&#10;\usepackage{bm}\usepackage[dvipsnames]{xcolor}&#10;&#10;&#10;\pagestyle{empty}&#10;\begin{document}&#10;&#10;$$\color{NavyBlue}\text{Worldsheet instantons from small curves}$$&#10;&#10;&#10;\end{document}" title="IguanaTex Bitmap Display">
            <a:extLst>
              <a:ext uri="{FF2B5EF4-FFF2-40B4-BE49-F238E27FC236}">
                <a16:creationId xmlns:a16="http://schemas.microsoft.com/office/drawing/2014/main" id="{9C81987D-FB6A-5B57-E63E-2398E5B96A9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326238"/>
            <a:ext cx="8064000" cy="331886"/>
          </a:xfrm>
          <a:prstGeom prst="rect">
            <a:avLst/>
          </a:prstGeom>
        </p:spPr>
      </p:pic>
      <p:pic>
        <p:nvPicPr>
          <p:cNvPr id="15" name="Picture 14" descr="\documentclass{article}&#10;\usepackage{amsmath}&#10;\pagestyle{empty}&#10;\begin{document}&#10;&#10;$$\mathbf{q}\text{: curve classes in X}$$&#10;&#10;&#10;\end{document}" title="IguanaTex Bitmap Display">
            <a:extLst>
              <a:ext uri="{FF2B5EF4-FFF2-40B4-BE49-F238E27FC236}">
                <a16:creationId xmlns:a16="http://schemas.microsoft.com/office/drawing/2014/main" id="{B8B0D871-43B0-ECA5-C844-4C0FBB8344D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989645"/>
            <a:ext cx="2287238" cy="224000"/>
          </a:xfrm>
          <a:prstGeom prst="rect">
            <a:avLst/>
          </a:prstGeom>
        </p:spPr>
      </p:pic>
      <p:pic>
        <p:nvPicPr>
          <p:cNvPr id="6" name="Picture 5" descr="\documentclass{article}&#10;\usepackage{amsmath}&#10;\pagestyle{empty}&#10;\begin{document}&#10;&#10;$$\mathbf{t}\text{: K\&quot;ahler parameters in vacuum}$$&#10;&#10;&#10;\end{document}" title="IguanaTex Bitmap Display">
            <a:extLst>
              <a:ext uri="{FF2B5EF4-FFF2-40B4-BE49-F238E27FC236}">
                <a16:creationId xmlns:a16="http://schemas.microsoft.com/office/drawing/2014/main" id="{7B91916F-149E-71D0-BE4F-2AEC60C2F37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673" y="1987850"/>
            <a:ext cx="3570286" cy="224000"/>
          </a:xfrm>
          <a:prstGeom prst="rect">
            <a:avLst/>
          </a:prstGeom>
        </p:spPr>
      </p:pic>
      <p:pic>
        <p:nvPicPr>
          <p:cNvPr id="29" name="Picture 28" descr="\documentclass{article}&#10;\usepackage{amsmath,mathrsfs}&#10;\pagestyle{empty}&#10;\begin{document}&#10;&#10;$$\text{We compute  }\xi_n(\mathbf{q})\text{ for small-volume curves.}&#10;$$&#10; &#10;&#10;\end{document}" title="IguanaTex Bitmap Display">
            <a:extLst>
              <a:ext uri="{FF2B5EF4-FFF2-40B4-BE49-F238E27FC236}">
                <a16:creationId xmlns:a16="http://schemas.microsoft.com/office/drawing/2014/main" id="{E7A61DFD-CD9B-EC12-AFA2-4244C6B8CB9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27" y="4026606"/>
            <a:ext cx="4801524" cy="254476"/>
          </a:xfrm>
          <a:prstGeom prst="rect">
            <a:avLst/>
          </a:prstGeom>
        </p:spPr>
      </p:pic>
      <p:pic>
        <p:nvPicPr>
          <p:cNvPr id="18" name="Picture 17" descr="\documentclass{article}&#10;\usepackage{amsmath,mathrsfs,amssymb}&#10;\pagestyle{empty}\usepackage[dvipsnames]{xcolor}&#10;\begin{document}&#10;&#10; &#10;&#10;\noindent Nilpotent curves are safely collapsible.\\&#10;\noindent They give finitely many polylogs, which we \color{NavyBlue}include explicitly.&#10;&#10;&#10; &#10; &#10; &#10;&#10;\end{document}" title="IguanaTex Bitmap Display">
            <a:extLst>
              <a:ext uri="{FF2B5EF4-FFF2-40B4-BE49-F238E27FC236}">
                <a16:creationId xmlns:a16="http://schemas.microsoft.com/office/drawing/2014/main" id="{3117BBED-FF4C-F197-23A9-2D728111C6C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27" y="5475430"/>
            <a:ext cx="6767237" cy="533333"/>
          </a:xfrm>
          <a:prstGeom prst="rect">
            <a:avLst/>
          </a:prstGeom>
        </p:spPr>
      </p:pic>
      <p:pic>
        <p:nvPicPr>
          <p:cNvPr id="22" name="Picture 21" descr="\documentclass{article}&#10;\usepackage{amsmath,mathrsfs,amssymb}&#10;\pagestyle{empty}&#10;\begin{document}&#10;&#10; &#10;&#10;\noindent We then examine thousands of rays of potent curves.&#10;&#10; &#10; &#10; &#10;&#10;\end{document}" title="IguanaTex Bitmap Display">
            <a:extLst>
              <a:ext uri="{FF2B5EF4-FFF2-40B4-BE49-F238E27FC236}">
                <a16:creationId xmlns:a16="http://schemas.microsoft.com/office/drawing/2014/main" id="{107A504F-1600-88BE-49EC-B904610FD93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53" y="6312068"/>
            <a:ext cx="5849903" cy="230095"/>
          </a:xfrm>
          <a:prstGeom prst="rect">
            <a:avLst/>
          </a:prstGeom>
        </p:spPr>
      </p:pic>
      <p:pic>
        <p:nvPicPr>
          <p:cNvPr id="9" name="Picture 8" descr="\documentclass{article}&#10;\usepackage{amsmath,mathrsfs,amssymb}&#10;\pagestyle{empty}&#10;\begin{document}&#10;&#10; &#10;&#10;$$\emph{nilpotent: }\text{GV}_{k\mathbf{q}}=0~\forall k&gt;k_\mathrm{max} \in \mathbb{N}$$&#10;&#10; &#10; &#10; &#10;&#10;\end{document}" title="IguanaTex Bitmap Display">
            <a:extLst>
              <a:ext uri="{FF2B5EF4-FFF2-40B4-BE49-F238E27FC236}">
                <a16:creationId xmlns:a16="http://schemas.microsoft.com/office/drawing/2014/main" id="{C3F26548-ED5F-D196-D399-BBE033644B5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656" y="4599094"/>
            <a:ext cx="3934475" cy="251429"/>
          </a:xfrm>
          <a:prstGeom prst="rect">
            <a:avLst/>
          </a:prstGeom>
        </p:spPr>
      </p:pic>
      <p:pic>
        <p:nvPicPr>
          <p:cNvPr id="4" name="Picture 3" descr="\documentclass{article}&#10;\usepackage{amsmath,amssymb}&#10;\pagestyle{empty}\usepackage[dvipsnames]{xcolor}&#10;\begin{document}&#10;&#10;%\noindent We sample points inside the stretched K\&quot;ahler cone, for it is there that\\&#10; &#10;\color{Bittersweet} Two kinds of curves:&#10;&#10;\end{document}" title="IguanaTex Bitmap Display">
            <a:extLst>
              <a:ext uri="{FF2B5EF4-FFF2-40B4-BE49-F238E27FC236}">
                <a16:creationId xmlns:a16="http://schemas.microsoft.com/office/drawing/2014/main" id="{35B630B2-97AB-409F-8705-52B307A2CCF9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53" y="4602897"/>
            <a:ext cx="2484114" cy="199467"/>
          </a:xfrm>
          <a:prstGeom prst="rect">
            <a:avLst/>
          </a:prstGeom>
        </p:spPr>
      </p:pic>
      <p:pic>
        <p:nvPicPr>
          <p:cNvPr id="20" name="Picture 19" descr="\documentclass{article}&#10;\usepackage{amsmath,mathrsfs,amssymb}&#10;\pagestyle{empty}&#10;\begin{document}&#10;&#10; &#10;&#10;\emph{potent: } infinite series&#10;&#10; &#10; &#10; &#10;&#10;\end{document}" title="IguanaTex Bitmap Display">
            <a:extLst>
              <a:ext uri="{FF2B5EF4-FFF2-40B4-BE49-F238E27FC236}">
                <a16:creationId xmlns:a16="http://schemas.microsoft.com/office/drawing/2014/main" id="{6AE1F895-3AE0-478C-BF41-859C5CE9E7D6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368" y="4954552"/>
            <a:ext cx="2433524" cy="227048"/>
          </a:xfrm>
          <a:prstGeom prst="rect">
            <a:avLst/>
          </a:prstGeom>
        </p:spPr>
      </p:pic>
      <p:pic>
        <p:nvPicPr>
          <p:cNvPr id="13" name="Picture 12" descr="\documentclass{article}&#10;\usepackage{amsmath,mathrsfs,amssymb}&#10;\pagestyle{empty}&#10;\begin{document}&#10;&#10;$$&#10;\delta \mathcal{F} \propto \sum_{\mathbf{q}} \sum_{n\in \mathbb{N}} \text{GV}_{n\mathbf{q}}\, e^{-2\pi n\, \mathbf{q}\cdot \mathbf{t}}  &#10;$$&#10; &#10;&#10;\end{document}" title="IguanaTex Bitmap Display">
            <a:extLst>
              <a:ext uri="{FF2B5EF4-FFF2-40B4-BE49-F238E27FC236}">
                <a16:creationId xmlns:a16="http://schemas.microsoft.com/office/drawing/2014/main" id="{3557CE6A-B58A-106A-83E5-822887A66BFE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027371"/>
            <a:ext cx="3722972" cy="680228"/>
          </a:xfrm>
          <a:prstGeom prst="rect">
            <a:avLst/>
          </a:prstGeom>
        </p:spPr>
      </p:pic>
      <p:pic>
        <p:nvPicPr>
          <p:cNvPr id="26" name="Picture 25" descr="\documentclass{article}&#10;\usepackage{amsmath,mathrsfs,amssymb}&#10;\pagestyle{empty}&#10;\begin{document}&#10;&#10;$$&#10;\xi_n(\mathbf{q}) := \text{GV}_{n\mathbf{q}}\, e^{-2\pi n\, \mathbf{q}\cdot \mathbf{t}}  &#10;$$&#10; &#10;&#10;\end{document}" title="IguanaTex Bitmap Display">
            <a:extLst>
              <a:ext uri="{FF2B5EF4-FFF2-40B4-BE49-F238E27FC236}">
                <a16:creationId xmlns:a16="http://schemas.microsoft.com/office/drawing/2014/main" id="{24BD4DE3-A6B0-CC20-9170-20392DEA0ECB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578748"/>
            <a:ext cx="3128686" cy="354743"/>
          </a:xfrm>
          <a:prstGeom prst="rect">
            <a:avLst/>
          </a:prstGeom>
        </p:spPr>
      </p:pic>
      <p:pic>
        <p:nvPicPr>
          <p:cNvPr id="23" name="Picture 22" descr="\documentclass{article}&#10;\usepackage{amsmath,mathrsfs,amssymb}&#10;\pagestyle{empty}&#10;\begin{document}&#10;&#10;$$&#10; \text{convergence test: is $\lim_{n \to \infty} \xi_n(\mathbf{q}) = 0~\forall \mathbf{q}?$ }&#10;$$&#10; &#10;&#10;\end{document}" title="IguanaTex Bitmap Display">
            <a:extLst>
              <a:ext uri="{FF2B5EF4-FFF2-40B4-BE49-F238E27FC236}">
                <a16:creationId xmlns:a16="http://schemas.microsoft.com/office/drawing/2014/main" id="{98058460-A755-414B-56AB-2E3ADA497D1B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304965"/>
            <a:ext cx="4353525" cy="34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3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\documentclass{article}&#10;\usepackage{amsmath}&#10;\usepackage{mathrsfs}&#10;\usepackage{amssymb}&#10;\usepackage{bbm}&#10;\usepackage{bm}\usepackage[dvipsnames]{xcolor}&#10;&#10;&#10;\pagestyle{empty}&#10;\begin{document}&#10;&#10;$$\color{NavyBlue}\text{Convergence of worldsheet instanton sum}$$&#10;&#10;&#10;\end{document}" title="IguanaTex Bitmap Display">
            <a:extLst>
              <a:ext uri="{FF2B5EF4-FFF2-40B4-BE49-F238E27FC236}">
                <a16:creationId xmlns:a16="http://schemas.microsoft.com/office/drawing/2014/main" id="{4EC7879E-FF1B-4C18-9F16-515593295F1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28" y="381000"/>
            <a:ext cx="8220343" cy="414171"/>
          </a:xfrm>
          <a:prstGeom prst="rect">
            <a:avLst/>
          </a:prstGeom>
        </p:spPr>
      </p:pic>
      <p:pic>
        <p:nvPicPr>
          <p:cNvPr id="7" name="Picture 6" descr="\documentclass{article}&#10;\usepackage{amsmath}&#10;\pagestyle{empty}&#10;\begin{document}&#10;&#10;$$\text{Along multiples of a potent curve }\mathcal{C},$$&#10;&#10;&#10;\end{document}" title="IguanaTex Bitmap Display">
            <a:extLst>
              <a:ext uri="{FF2B5EF4-FFF2-40B4-BE49-F238E27FC236}">
                <a16:creationId xmlns:a16="http://schemas.microsoft.com/office/drawing/2014/main" id="{B4F541FD-E770-233A-ECD7-6FADEF0AFAD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28699"/>
            <a:ext cx="3995430" cy="23314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5C8961-0473-43C3-9441-C9CEBDD8FC7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95370"/>
            <a:ext cx="2665140" cy="298666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632CCA0-7C32-475C-9917-F3BB7F9B013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15" y="4571998"/>
            <a:ext cx="8452572" cy="25447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7AC2C65-FCDA-4C42-A93A-AF4973603D8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900420"/>
            <a:ext cx="8300191" cy="17828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20C92AF-0D1A-4D0E-874B-313B22FCA23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15" y="5395845"/>
            <a:ext cx="4716192" cy="227048"/>
          </a:xfrm>
          <a:prstGeom prst="rect">
            <a:avLst/>
          </a:prstGeom>
        </p:spPr>
      </p:pic>
      <p:pic>
        <p:nvPicPr>
          <p:cNvPr id="4" name="Picture 3" descr="\documentclass{article}&#10;\usepackage{amsmath}\usepackage{amssymb}\usepackage{mathrsfs}&#10;\pagestyle{empty}&#10;\begin{document}&#10;&#10;$$\text{So for \emph{large enough} }\mathbf{t},~~\xi_n := \text{GV}_{n\mathbf{q}}\, e^{-2\pi n\, \mathbf{q}\cdot \mathbf{t}}\text{ will decay exponentially with n.}&#10;$$&#10;&#10;&#10;\end{document}" title="IguanaTex Bitmap Display">
            <a:extLst>
              <a:ext uri="{FF2B5EF4-FFF2-40B4-BE49-F238E27FC236}">
                <a16:creationId xmlns:a16="http://schemas.microsoft.com/office/drawing/2014/main" id="{AE8C86BA-73D4-3D09-DF4C-EBA06EE4B68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15" y="5829301"/>
            <a:ext cx="8481524" cy="295619"/>
          </a:xfrm>
          <a:prstGeom prst="rect">
            <a:avLst/>
          </a:prstGeom>
        </p:spPr>
      </p:pic>
      <p:pic>
        <p:nvPicPr>
          <p:cNvPr id="3" name="Picture 2" descr="\documentclass{article}&#10;\usepackage{amsmath}&#10;\pagestyle{empty}&#10;\begin{document}&#10;&#10;$$\text{e.g.~quintic: }\mathbf{t}_{\text{min}}^{(1)}=\tfrac{1}{2\pi}\text{log}(2875) \approx 1.27, \qquad \mathbf{t}_{\text{min}}^{\text{true}}\approx 1.208$$&#10;&#10;&#10;\end{document}" title="IguanaTex Bitmap Display">
            <a:extLst>
              <a:ext uri="{FF2B5EF4-FFF2-40B4-BE49-F238E27FC236}">
                <a16:creationId xmlns:a16="http://schemas.microsoft.com/office/drawing/2014/main" id="{A4CC15C3-6B7D-4F8D-ABDF-4CC2DF5E0377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77" y="6331326"/>
            <a:ext cx="6302477" cy="352000"/>
          </a:xfrm>
          <a:prstGeom prst="rect">
            <a:avLst/>
          </a:prstGeom>
        </p:spPr>
      </p:pic>
      <p:pic>
        <p:nvPicPr>
          <p:cNvPr id="8" name="Picture 7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Candelas, De La Ossa, Green, Parkes 90}}$$&#10;&#10;&#10;\end{document}" title="IguanaTex Bitmap Display">
            <a:extLst>
              <a:ext uri="{FF2B5EF4-FFF2-40B4-BE49-F238E27FC236}">
                <a16:creationId xmlns:a16="http://schemas.microsoft.com/office/drawing/2014/main" id="{968A2FCA-9346-42B6-8DD2-3D9BAC44166A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572" y="6683326"/>
            <a:ext cx="3014397" cy="115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A766DB-49EF-535E-BD68-0858CE1343BB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990600"/>
            <a:ext cx="2851053" cy="27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9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\documentclass{article}&#10;\usepackage{amsmath}&#10;\usepackage{mathrsfs}&#10;\usepackage{amssymb}&#10;\usepackage{bbm}&#10;\usepackage{bm}\usepackage[dvipsnames]{xcolor}&#10;&#10;&#10;\pagestyle{empty}&#10;\begin{document}&#10;&#10;$$\color{NavyBlue}\text{Convergence of worldsheet instanton sum}$$&#10;&#10;&#10;\end{document}" title="IguanaTex Bitmap Display">
            <a:extLst>
              <a:ext uri="{FF2B5EF4-FFF2-40B4-BE49-F238E27FC236}">
                <a16:creationId xmlns:a16="http://schemas.microsoft.com/office/drawing/2014/main" id="{4EC7879E-FF1B-4C18-9F16-515593295F1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28" y="381000"/>
            <a:ext cx="8220343" cy="414171"/>
          </a:xfrm>
          <a:prstGeom prst="rect">
            <a:avLst/>
          </a:prstGeom>
        </p:spPr>
      </p:pic>
      <p:pic>
        <p:nvPicPr>
          <p:cNvPr id="5" name="Picture 4" descr="\documentclass{article}&#10;\usepackage{amsmath}&#10;\pagestyle{empty}&#10;\begin{document}&#10;&#10;$$\text{Along multiples of a potent curve }\mathcal{C},$$&#10;&#10;&#10;\end{document}" title="IguanaTex Bitmap Display">
            <a:extLst>
              <a:ext uri="{FF2B5EF4-FFF2-40B4-BE49-F238E27FC236}">
                <a16:creationId xmlns:a16="http://schemas.microsoft.com/office/drawing/2014/main" id="{B93E13E0-82F3-6AEF-F5E3-CF7B30580DA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28699"/>
            <a:ext cx="3995430" cy="23314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5C8961-0473-43C3-9441-C9CEBDD8FC7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95370"/>
            <a:ext cx="2665140" cy="298666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632CCA0-7C32-475C-9917-F3BB7F9B013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15" y="4571998"/>
            <a:ext cx="8452572" cy="25447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7AC2C65-FCDA-4C42-A93A-AF4973603D8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900420"/>
            <a:ext cx="8300191" cy="17828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20C92AF-0D1A-4D0E-874B-313B22FCA23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15" y="5395845"/>
            <a:ext cx="4716192" cy="227048"/>
          </a:xfrm>
          <a:prstGeom prst="rect">
            <a:avLst/>
          </a:prstGeom>
        </p:spPr>
      </p:pic>
      <p:pic>
        <p:nvPicPr>
          <p:cNvPr id="3" name="Picture 2" descr="\documentclass{article}&#10;\usepackage{amsmath}\usepackage{amssymb}\usepackage{mathrsfs}&#10;\pagestyle{empty}&#10;\begin{document}&#10;&#10;$$\text{So for \emph{large enough} }\mathbf{t},~~\xi_n := \text{GV}_{n\mathbf{q}}\, e^{-2\pi n\, \mathbf{q}\cdot \mathbf{t}}\text{ will decay exponentially with n.}&#10;$$&#10;&#10;&#10;\end{document}" title="IguanaTex Bitmap Display">
            <a:extLst>
              <a:ext uri="{FF2B5EF4-FFF2-40B4-BE49-F238E27FC236}">
                <a16:creationId xmlns:a16="http://schemas.microsoft.com/office/drawing/2014/main" id="{08729268-F5C4-26ED-2249-E87319F32D2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15" y="5829301"/>
            <a:ext cx="8481524" cy="29561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8C258F0-4C22-402A-8910-FBE1FEFCBE3A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78" y="6345005"/>
            <a:ext cx="3503239" cy="2300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A4782D-6342-5138-1506-2B5B37D6A112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990600"/>
            <a:ext cx="2851053" cy="27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758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\documentclass{article}&#10;\usepackage{amsmath}&#10;\usepackage{mathrsfs}&#10;\usepackage{amssymb}&#10;\usepackage{bbm}&#10;\usepackage{bm}\usepackage[dvipsnames]{xcolor}&#10;&#10;&#10;\pagestyle{empty}&#10;\begin{document}&#10;&#10;$$\color{NavyBlue}\text{Convergence of worldsheet instanton sum}$$&#10;&#10;&#10;\end{document}" title="IguanaTex Bitmap Display">
            <a:extLst>
              <a:ext uri="{FF2B5EF4-FFF2-40B4-BE49-F238E27FC236}">
                <a16:creationId xmlns:a16="http://schemas.microsoft.com/office/drawing/2014/main" id="{95D49C6C-D095-482E-B2C0-8AA2484C78F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28" y="381000"/>
            <a:ext cx="8220343" cy="41417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C56C3EC-D90B-40CB-AC98-0DB904C3A5C8}"/>
              </a:ext>
            </a:extLst>
          </p:cNvPr>
          <p:cNvSpPr/>
          <p:nvPr/>
        </p:nvSpPr>
        <p:spPr bwMode="auto">
          <a:xfrm>
            <a:off x="168909" y="1409699"/>
            <a:ext cx="609600" cy="403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838C9C-BFE9-4FB8-9200-9B17F13FE706}"/>
              </a:ext>
            </a:extLst>
          </p:cNvPr>
          <p:cNvSpPr/>
          <p:nvPr/>
        </p:nvSpPr>
        <p:spPr bwMode="auto">
          <a:xfrm rot="5400000">
            <a:off x="4343400" y="2326368"/>
            <a:ext cx="609600" cy="6705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7" name="Picture 6" descr="\documentclass{article}&#10;\usepackage{amsmath,mathrsfs}&#10;\pagestyle{empty}&#10;\begin{document}&#10;&#10;$$&#10;\xi_n := \text{GV}_{n\mathbf{q}}\, e^{-2\pi n\, \mathbf{q}\cdot \mathbf{t}}&#10;$$&#10; &#10;&#10;\end{document}" title="IguanaTex Bitmap Display">
            <a:extLst>
              <a:ext uri="{FF2B5EF4-FFF2-40B4-BE49-F238E27FC236}">
                <a16:creationId xmlns:a16="http://schemas.microsoft.com/office/drawing/2014/main" id="{29E28DBD-4194-7ADB-068D-636039FDE76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67" y="976180"/>
            <a:ext cx="3159465" cy="413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40A53F-F9AE-4BBD-9907-C00A5511C9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" r="51752"/>
          <a:stretch/>
        </p:blipFill>
        <p:spPr>
          <a:xfrm>
            <a:off x="1147762" y="976180"/>
            <a:ext cx="5715000" cy="53563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2EA322B-E16C-77C8-A6AD-82B2BF6F97C3}"/>
              </a:ext>
            </a:extLst>
          </p:cNvPr>
          <p:cNvSpPr/>
          <p:nvPr/>
        </p:nvSpPr>
        <p:spPr bwMode="auto">
          <a:xfrm>
            <a:off x="2362200" y="1600200"/>
            <a:ext cx="4419331" cy="40887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2120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\documentclass{article}&#10;\usepackage{amsmath}&#10;\usepackage{mathrsfs}&#10;\usepackage{amssymb}&#10;\usepackage{bbm}&#10;\usepackage{bm}\usepackage[dvipsnames]{xcolor}&#10;&#10;&#10;\pagestyle{empty}&#10;\begin{document}&#10;&#10;$$\color{NavyBlue}\text{Convergence of worldsheet instanton sum}$$&#10;&#10;&#10;\end{document}" title="IguanaTex Bitmap Display">
            <a:extLst>
              <a:ext uri="{FF2B5EF4-FFF2-40B4-BE49-F238E27FC236}">
                <a16:creationId xmlns:a16="http://schemas.microsoft.com/office/drawing/2014/main" id="{95D49C6C-D095-482E-B2C0-8AA2484C78F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28" y="381000"/>
            <a:ext cx="8220343" cy="41417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C56C3EC-D90B-40CB-AC98-0DB904C3A5C8}"/>
              </a:ext>
            </a:extLst>
          </p:cNvPr>
          <p:cNvSpPr/>
          <p:nvPr/>
        </p:nvSpPr>
        <p:spPr bwMode="auto">
          <a:xfrm>
            <a:off x="168909" y="1409699"/>
            <a:ext cx="609600" cy="403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838C9C-BFE9-4FB8-9200-9B17F13FE706}"/>
              </a:ext>
            </a:extLst>
          </p:cNvPr>
          <p:cNvSpPr/>
          <p:nvPr/>
        </p:nvSpPr>
        <p:spPr bwMode="auto">
          <a:xfrm rot="5400000">
            <a:off x="4343400" y="2326368"/>
            <a:ext cx="609600" cy="6705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7" name="Picture 6" descr="\documentclass{article}&#10;\usepackage{amsmath,mathrsfs}&#10;\pagestyle{empty}&#10;\begin{document}&#10;&#10;$$&#10;\xi_n := \text{GV}_{n\mathbf{q}}\, e^{-2\pi n\, \mathbf{q}\cdot \mathbf{t}}&#10;$$&#10; &#10;&#10;\end{document}" title="IguanaTex Bitmap Display">
            <a:extLst>
              <a:ext uri="{FF2B5EF4-FFF2-40B4-BE49-F238E27FC236}">
                <a16:creationId xmlns:a16="http://schemas.microsoft.com/office/drawing/2014/main" id="{29E28DBD-4194-7ADB-068D-636039FDE76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67" y="976180"/>
            <a:ext cx="3159465" cy="4138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19D32A-4683-4AC0-A88E-F211C67C4AC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6332533"/>
            <a:ext cx="3593143" cy="345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40A53F-F9AE-4BBD-9907-C00A5511C94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" r="51752"/>
          <a:stretch/>
        </p:blipFill>
        <p:spPr>
          <a:xfrm>
            <a:off x="1147762" y="976180"/>
            <a:ext cx="5715000" cy="535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91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73" y="1524000"/>
            <a:ext cx="8229600" cy="4572000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64" name="Picture 63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Demirtas, Gendler, Kim, L.M., Moritz, Nally, Rios-Tascon, work in progress.}}$$&#10;&#10;&#10;\end{document}" title="IguanaTex Bitmap Display">
            <a:extLst>
              <a:ext uri="{FF2B5EF4-FFF2-40B4-BE49-F238E27FC236}">
                <a16:creationId xmlns:a16="http://schemas.microsoft.com/office/drawing/2014/main" id="{41242F36-A6EB-7140-8B8F-48EB2CF1144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589797"/>
            <a:ext cx="5941939" cy="128915"/>
          </a:xfrm>
          <a:prstGeom prst="rect">
            <a:avLst/>
          </a:prstGeom>
        </p:spPr>
      </p:pic>
      <p:pic>
        <p:nvPicPr>
          <p:cNvPr id="15" name="Picture 14" descr="\documentclass{article}&#10;\usepackage{amsmath}&#10;\usepackage{mathrsfs}&#10;\usepackage{amssymb}&#10;\usepackage{bbm}&#10;\usepackage{bm}\usepackage[dvipsnames]{xcolor}&#10;&#10;&#10;\pagestyle{empty}&#10;\begin{document}&#10;&#10;$$\color{NavyBlue}\text{Towards de Sitter vacua?}$$&#10;&#10;&#10;\end{document}" title="IguanaTex Bitmap Display">
            <a:extLst>
              <a:ext uri="{FF2B5EF4-FFF2-40B4-BE49-F238E27FC236}">
                <a16:creationId xmlns:a16="http://schemas.microsoft.com/office/drawing/2014/main" id="{B9193025-723A-FF99-9C7A-99D33F1C877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01778"/>
            <a:ext cx="4432459" cy="295009"/>
          </a:xfrm>
          <a:prstGeom prst="rect">
            <a:avLst/>
          </a:prstGeom>
        </p:spPr>
      </p:pic>
      <p:pic>
        <p:nvPicPr>
          <p:cNvPr id="17" name="Picture 16" descr="\documentclass{article}&#10;\usepackage{amsmath}&#10;\usepackage{amssymb}&#10;\pagestyle{empty}&#10;\begin{document}&#10;&#10;&#10;\noindent We have built tools to compute $\mathcal{N}=1$ EFTs&#10;&#10;\noindent in a regime of type IIB flux compactifications &#10; where we can &#10;&#10;\noindent explicitly enumerate all necessary integer data,&#10;&#10;\noindent and can search for vacua in which our approximations are self-consistent.&#10;&#10;&#10; &#10;&#10;&#10; &#10;&#10;\end{document}" title="IguanaTex Bitmap Display">
            <a:extLst>
              <a:ext uri="{FF2B5EF4-FFF2-40B4-BE49-F238E27FC236}">
                <a16:creationId xmlns:a16="http://schemas.microsoft.com/office/drawing/2014/main" id="{2E4FBBC1-ADC0-B39A-C892-87CED369376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54" y="1290583"/>
            <a:ext cx="8080762" cy="1155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5527E2-2ED4-BD9D-FF80-B6D2AB685BE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65" y="2860083"/>
            <a:ext cx="7989330" cy="1313526"/>
          </a:xfrm>
          <a:prstGeom prst="rect">
            <a:avLst/>
          </a:prstGeom>
        </p:spPr>
      </p:pic>
      <p:pic>
        <p:nvPicPr>
          <p:cNvPr id="13" name="Picture 12" descr="\documentclass{article}&#10;\usepackage{amsmath}&#10;\usepackage{amssymb}&#10;\pagestyle{empty}\usepackage[dvipsnames]{xcolor}&#10;\begin{document}&#10;&#10;&#10;\noindent But the EFTs appear rich enough to support de Sitter vacua in which&#10;&#10;\noindent SUSY is broken {\color{Bittersweet}spontaneously}: &#10;&#10;not by anti-D3-branes, but by competition among&#10;superpotential terms.&#10;&#10;\smallskip&#10;\noindent Establishing self-consistent approximations and parametric control&#10;&#10;\noindent is unsurprisingly more involved than for SUSY AdS$_4$.&#10;&#10;\end{document}" title="IguanaTex Bitmap Display">
            <a:extLst>
              <a:ext uri="{FF2B5EF4-FFF2-40B4-BE49-F238E27FC236}">
                <a16:creationId xmlns:a16="http://schemas.microsoft.com/office/drawing/2014/main" id="{466EB75E-24C0-3A5E-A218-EC3591672C1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54" y="4574379"/>
            <a:ext cx="8327619" cy="151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16272"/>
      </p:ext>
    </p:extLst>
  </p:cSld>
  <p:clrMapOvr>
    <a:masterClrMapping/>
  </p:clrMapOvr>
  <p:transition advTm="82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BD9B25-B41E-44DB-875A-3996D85B00D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623" y="474436"/>
            <a:ext cx="2314970" cy="3318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4A34CA-D0A3-40F2-E959-8315A49FBE7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20" y="4166496"/>
            <a:ext cx="5556576" cy="2531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D4C434-96B3-5D3A-439D-14745636D60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24" y="3452867"/>
            <a:ext cx="7039999" cy="583315"/>
          </a:xfrm>
          <a:prstGeom prst="rect">
            <a:avLst/>
          </a:prstGeom>
        </p:spPr>
      </p:pic>
      <p:pic>
        <p:nvPicPr>
          <p:cNvPr id="54" name="Picture 53" descr="\documentclass{article}&#10;\usepackage{amsmath}&#10;\usepackage{amssymb}&#10;\pagestyle{empty}&#10;\begin{document}&#10;&#10;&#10;$$\text{We have constructed SUSY AdS}_4\text{ vacua in CY}_3\text{ orientifolds.}$$&#10;&#10;\end{document}" title="IguanaTex Bitmap Display">
            <a:extLst>
              <a:ext uri="{FF2B5EF4-FFF2-40B4-BE49-F238E27FC236}">
                <a16:creationId xmlns:a16="http://schemas.microsoft.com/office/drawing/2014/main" id="{602CD846-D9E9-4727-E81E-AC66D6DA213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20" y="1381004"/>
            <a:ext cx="7306514" cy="244724"/>
          </a:xfrm>
          <a:prstGeom prst="rect">
            <a:avLst/>
          </a:prstGeom>
        </p:spPr>
      </p:pic>
      <p:pic>
        <p:nvPicPr>
          <p:cNvPr id="69" name="Picture 68" descr="\documentclass{article}&#10;\usepackage{amsmath}&#10;\usepackage{mathrsfs}&#10;\usepackage{amssymb}&#10;\usepackage{bbm}&#10;\usepackage{bm}&#10;&#10;\pagestyle{empty}&#10;\begin{document}&#10;&#10;$$ \text{Stabilization at $g_s \ll 1$, large Einstein-frame volume.}$$&#10;\end{document}" title="IguanaTex Bitmap Display">
            <a:extLst>
              <a:ext uri="{FF2B5EF4-FFF2-40B4-BE49-F238E27FC236}">
                <a16:creationId xmlns:a16="http://schemas.microsoft.com/office/drawing/2014/main" id="{F21F9847-7766-A22A-172B-C60156B4108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09" y="2633028"/>
            <a:ext cx="6409752" cy="2531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740B83-BF84-9395-DD3D-A73AB4E9E22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10" y="3048016"/>
            <a:ext cx="6352761" cy="253105"/>
          </a:xfrm>
          <a:prstGeom prst="rect">
            <a:avLst/>
          </a:prstGeom>
        </p:spPr>
      </p:pic>
      <p:pic>
        <p:nvPicPr>
          <p:cNvPr id="65" name="Picture 64" descr="\documentclass{article}&#10;\usepackage{amsmath}&#10;\usepackage{amssymb}&#10;\pagestyle{empty}&#10;\begin{document}&#10;&#10;$$\text{Exponentially small }W_{\text{flux}}\text{ from quantized fluxes.}$$&#10;&#10;\end{document}" title="IguanaTex Bitmap Display">
            <a:extLst>
              <a:ext uri="{FF2B5EF4-FFF2-40B4-BE49-F238E27FC236}">
                <a16:creationId xmlns:a16="http://schemas.microsoft.com/office/drawing/2014/main" id="{72EB28CA-79A9-BCE6-8F5B-3790E2F6D4F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09" y="1782661"/>
            <a:ext cx="5903543" cy="253105"/>
          </a:xfrm>
          <a:prstGeom prst="rect">
            <a:avLst/>
          </a:prstGeom>
        </p:spPr>
      </p:pic>
      <p:pic>
        <p:nvPicPr>
          <p:cNvPr id="67" name="Picture 66" descr="\documentclass{article}&#10;\usepackage{amsmath}&#10;\usepackage{amssymb}&#10;\pagestyle{empty}&#10;\begin{document}&#10;&#10;$$\text{Explicit computation of }W_{\text{ED3}}\text{: rigid divisors w/ constant Pfaffians.}$$&#10;&#10;\end{document}" title="IguanaTex Bitmap Display">
            <a:extLst>
              <a:ext uri="{FF2B5EF4-FFF2-40B4-BE49-F238E27FC236}">
                <a16:creationId xmlns:a16="http://schemas.microsoft.com/office/drawing/2014/main" id="{DCCA36A8-5C6E-3411-7431-02E10491B48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09" y="2175796"/>
            <a:ext cx="8206628" cy="2799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81F792-43BF-1D6C-D465-67CE21700FEB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9" y="4354926"/>
            <a:ext cx="1247086" cy="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95618"/>
      </p:ext>
    </p:extLst>
  </p:cSld>
  <p:clrMapOvr>
    <a:masterClrMapping/>
  </p:clrMapOvr>
  <p:transition advTm="82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 1" descr="Tips for your College Search | Cornell University Undergraduate Admissions  Office">
            <a:extLst>
              <a:ext uri="{FF2B5EF4-FFF2-40B4-BE49-F238E27FC236}">
                <a16:creationId xmlns:a16="http://schemas.microsoft.com/office/drawing/2014/main" id="{D1122F20-BC9B-4678-B416-8EB319A92A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7" b="6371"/>
          <a:stretch/>
        </p:blipFill>
        <p:spPr bwMode="auto">
          <a:xfrm>
            <a:off x="0" y="-7257"/>
            <a:ext cx="9144000" cy="686525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4D795E-4AE3-454E-B8D9-C5C4F3D8EC97}"/>
              </a:ext>
            </a:extLst>
          </p:cNvPr>
          <p:cNvSpPr txBox="1"/>
          <p:nvPr/>
        </p:nvSpPr>
        <p:spPr>
          <a:xfrm>
            <a:off x="990600" y="5715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6DF29-9DA2-4819-B4BB-AB953495263E}"/>
              </a:ext>
            </a:extLst>
          </p:cNvPr>
          <p:cNvSpPr txBox="1"/>
          <p:nvPr/>
        </p:nvSpPr>
        <p:spPr>
          <a:xfrm>
            <a:off x="3137839" y="621617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pic>
        <p:nvPicPr>
          <p:cNvPr id="3" name="Picture 2" descr="\documentclass{article}&#10;\usepackage{amsmath}&#10;\usepackage{mathrsfs}&#10;\usepackage{amssymb}&#10;\usepackage{bbm}&#10;\usepackage{bm}\usepackage[dvipsnames]{xcolor}&#10;&#10;&#10;\pagestyle{empty}&#10;\begin{document}&#10;&#10;$$\phantom{\Biggl.\Biggr)}\color{White}\text{Thanks!}$$&#10;&#10;&#10;\end{document}" title="IguanaTex Bitmap Display">
            <a:extLst>
              <a:ext uri="{FF2B5EF4-FFF2-40B4-BE49-F238E27FC236}">
                <a16:creationId xmlns:a16="http://schemas.microsoft.com/office/drawing/2014/main" id="{AFB1AF8C-B42E-C6B2-AE56-B5D33F9C1B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800" y="2209800"/>
            <a:ext cx="1382400" cy="2950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3860012"/>
      </p:ext>
    </p:extLst>
  </p:cSld>
  <p:clrMapOvr>
    <a:masterClrMapping/>
  </p:clrMapOvr>
  <p:transition advTm="8201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\documentclass{article}&#10;\usepackage{amsmath}&#10;\usepackage{mathrsfs}&#10;\usepackage{amssymb}&#10;\usepackage{bbm}&#10;\usepackage{bm}\usepackage[dvipsnames]{xcolor}&#10;&#10;&#10;\pagestyle{empty}&#10;\begin{document}&#10;&#10;$$\color{NavyBlue}\text{Comments on related work}$$&#10;&#10;&#10;\end{document}" title="IguanaTex Bitmap Display">
            <a:extLst>
              <a:ext uri="{FF2B5EF4-FFF2-40B4-BE49-F238E27FC236}">
                <a16:creationId xmlns:a16="http://schemas.microsoft.com/office/drawing/2014/main" id="{A77667ED-2FC8-4A1B-2E71-876BFDC20E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457200"/>
            <a:ext cx="5348568" cy="331885"/>
          </a:xfrm>
          <a:prstGeom prst="rect">
            <a:avLst/>
          </a:prstGeom>
        </p:spPr>
      </p:pic>
      <p:pic>
        <p:nvPicPr>
          <p:cNvPr id="19" name="Picture 18" descr="\documentclass{article}&#10;\usepackage{amsmath}&#10;\usepackage{amssymb}&#10;\pagestyle{empty}&#10;\begin{document}&#10;&#10;&#10;$$\text{Would be valuable to find the dual CFT}_3.$$&#10;&#10;\end{document}" title="IguanaTex Bitmap Display">
            <a:extLst>
              <a:ext uri="{FF2B5EF4-FFF2-40B4-BE49-F238E27FC236}">
                <a16:creationId xmlns:a16="http://schemas.microsoft.com/office/drawing/2014/main" id="{85F53843-E8A2-F456-5143-FC2909CE1A5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85" y="1143000"/>
            <a:ext cx="5102324" cy="241372"/>
          </a:xfrm>
          <a:prstGeom prst="rect">
            <a:avLst/>
          </a:prstGeom>
        </p:spPr>
      </p:pic>
      <p:pic>
        <p:nvPicPr>
          <p:cNvPr id="14" name="Picture 13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L\&quot;ust, Vafa, Wiesner, Xu 22}}$$&#10;&#10;&#10;\end{document}" title="IguanaTex Bitmap Display">
            <a:extLst>
              <a:ext uri="{FF2B5EF4-FFF2-40B4-BE49-F238E27FC236}">
                <a16:creationId xmlns:a16="http://schemas.microsoft.com/office/drawing/2014/main" id="{FF1E2E4C-9C63-92CD-A559-9D0ADB6BD03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234" y="1695108"/>
            <a:ext cx="2058969" cy="115200"/>
          </a:xfrm>
          <a:prstGeom prst="rect">
            <a:avLst/>
          </a:prstGeom>
        </p:spPr>
      </p:pic>
      <p:pic>
        <p:nvPicPr>
          <p:cNvPr id="17" name="Picture 16" descr="\documentclass{article}&#10;\usepackage{amsmath}&#10;\usepackage{amssymb}&#10;\pagestyle{empty}&#10;\begin{document}&#10;&#10;&#10;A candidate dual suggested in &#10;&#10;\end{document}" title="IguanaTex Bitmap Display">
            <a:extLst>
              <a:ext uri="{FF2B5EF4-FFF2-40B4-BE49-F238E27FC236}">
                <a16:creationId xmlns:a16="http://schemas.microsoft.com/office/drawing/2014/main" id="{90339A9B-B37F-F1F1-2295-9DCBAD6E504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85" y="1618504"/>
            <a:ext cx="3660800" cy="256458"/>
          </a:xfrm>
          <a:prstGeom prst="rect">
            <a:avLst/>
          </a:prstGeom>
        </p:spPr>
      </p:pic>
      <p:pic>
        <p:nvPicPr>
          <p:cNvPr id="24" name="Picture 23" descr="\documentclass{article}&#10;\usepackage{amsmath}&#10;\usepackage{amssymb}&#10;\pagestyle{empty}&#10;\begin{document}&#10;&#10;&#10;was shown there to have parametrically incorrect central charge.&#10;&#10;\end{document}" title="IguanaTex Bitmap Display">
            <a:extLst>
              <a:ext uri="{FF2B5EF4-FFF2-40B4-BE49-F238E27FC236}">
                <a16:creationId xmlns:a16="http://schemas.microsoft.com/office/drawing/2014/main" id="{546610DB-82A9-1992-2AFE-67A5B5BA086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85" y="1952599"/>
            <a:ext cx="7834515" cy="249753"/>
          </a:xfrm>
          <a:prstGeom prst="rect">
            <a:avLst/>
          </a:prstGeom>
        </p:spPr>
      </p:pic>
      <p:pic>
        <p:nvPicPr>
          <p:cNvPr id="45" name="Picture 44" descr="\documentclass{article}&#10;\usepackage{amsmath}&#10;\usepackage{amssymb}&#10;\pagestyle{empty}&#10;\begin{document}&#10;&#10;It was suggested in L\&quot;ust et al.~that superpotential terms&#10;&#10;\end{document}" title="IguanaTex Bitmap Display">
            <a:extLst>
              <a:ext uri="{FF2B5EF4-FFF2-40B4-BE49-F238E27FC236}">
                <a16:creationId xmlns:a16="http://schemas.microsoft.com/office/drawing/2014/main" id="{F0D9854C-80B5-566D-5ED3-2FD5BC547F7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47" y="2457104"/>
            <a:ext cx="6870702" cy="249753"/>
          </a:xfrm>
          <a:prstGeom prst="rect">
            <a:avLst/>
          </a:prstGeom>
        </p:spPr>
      </p:pic>
      <p:pic>
        <p:nvPicPr>
          <p:cNvPr id="3" name="Picture 2" descr="\documentclass{article}&#10;\usepackage{amsmath}&#10;\usepackage{amssymb}&#10;\pagestyle{empty}&#10;\begin{document}&#10;&#10;stabilizing the K\&quot;ahler moduli ``will not materialize''.&#10;\end{document}" title="IguanaTex Bitmap Display">
            <a:extLst>
              <a:ext uri="{FF2B5EF4-FFF2-40B4-BE49-F238E27FC236}">
                <a16:creationId xmlns:a16="http://schemas.microsoft.com/office/drawing/2014/main" id="{C6FE1486-26CD-5BB0-9830-BE8E29A8227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87" y="2770578"/>
            <a:ext cx="6332645" cy="249752"/>
          </a:xfrm>
          <a:prstGeom prst="rect">
            <a:avLst/>
          </a:prstGeom>
        </p:spPr>
      </p:pic>
      <p:pic>
        <p:nvPicPr>
          <p:cNvPr id="37" name="Picture 36" descr="\documentclass{article}&#10;\usepackage{amsmath}&#10;\usepackage{amssymb}&#10;\pagestyle{empty}&#10;\begin{document}&#10;&#10;But since we have directly exhibited all the necessary terms,&#10;\end{document}" title="IguanaTex Bitmap Display">
            <a:extLst>
              <a:ext uri="{FF2B5EF4-FFF2-40B4-BE49-F238E27FC236}">
                <a16:creationId xmlns:a16="http://schemas.microsoft.com/office/drawing/2014/main" id="{9A43140E-0380-E558-FE03-A185B34FC64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85" y="3220565"/>
            <a:ext cx="7341711" cy="249752"/>
          </a:xfrm>
          <a:prstGeom prst="rect">
            <a:avLst/>
          </a:prstGeom>
        </p:spPr>
      </p:pic>
      <p:pic>
        <p:nvPicPr>
          <p:cNvPr id="49" name="Picture 48" descr="\documentclass{article}&#10;\usepackage{amsmath}&#10;\usepackage{amssymb}&#10;\pagestyle{empty}&#10;\begin{document}&#10;&#10;\noindent a simpler reconciliation is that their proposed dual is not&#10;&#10;\noindent the correct one.&#10;\end{document}" title="IguanaTex Bitmap Display">
            <a:extLst>
              <a:ext uri="{FF2B5EF4-FFF2-40B4-BE49-F238E27FC236}">
                <a16:creationId xmlns:a16="http://schemas.microsoft.com/office/drawing/2014/main" id="{E4E18C00-5E77-9416-9403-5D9CF3959FCD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84" y="3545674"/>
            <a:ext cx="6937749" cy="529675"/>
          </a:xfrm>
          <a:prstGeom prst="rect">
            <a:avLst/>
          </a:prstGeom>
        </p:spPr>
      </p:pic>
      <p:pic>
        <p:nvPicPr>
          <p:cNvPr id="52" name="Picture 51" descr="\documentclass{article}&#10;\usepackage{amsmath}&#10;\usepackage{amssymb}&#10;\pagestyle{empty}&#10;\begin{document}&#10;&#10;Worth weighing evidence on both sides.&#10;\end{document}" title="IguanaTex Bitmap Display">
            <a:extLst>
              <a:ext uri="{FF2B5EF4-FFF2-40B4-BE49-F238E27FC236}">
                <a16:creationId xmlns:a16="http://schemas.microsoft.com/office/drawing/2014/main" id="{7F006BC4-6FE3-8A96-6D84-B7FAF94F3B9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84" y="4363654"/>
            <a:ext cx="4805636" cy="24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2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\documentclass{article}&#10;\usepackage{amsmath,mathrsfs,amssymb}&#10;\pagestyle{empty}&#10;\begin{document}&#10;&#10;&#10;\noindent The vertices of $\Delta$ are the columns of&#10;\begin{equation}\label{eq:Delta_vertices_5-113}&#10;\begin{pmatrix}&#10;1  &amp; -3 &amp; -3 &amp; 0  &amp; 0  &amp; 0 &amp;-5 &amp;-2  \\&#10;0 &amp; -2  &amp; -1 &amp; 0  &amp; 0  &amp; 1 &amp;-3 &amp;-1  \\&#10;0 &amp; 0   &amp; -1 &amp; 0  &amp; 1  &amp; 0 &amp; 0 &amp; 1 \\&#10;0 &amp; 0   &amp; 0  &amp; 1  &amp; 0  &amp; 0 &amp;-1 &amp;-1&#10;\end{pmatrix}\, .\nonumber&#10;\end{equation}&#10;There are $h^{1,1}+1=25_{\mathfrak{so}(8)}+89_{\mathrm{ED3}}$ rigid prime divisors  with $h^{2,1}(\widehat{D}_I)=0$.&#10;\noindent The fluxes&#10;\setcounter{MaxMatrixCols}{20}&#10;\begin{align}&#10;&amp;\vec{f}=\begin{pmatrix}&#10;10&amp;  12 &amp; 8 &amp; 0 &amp; 0 &amp; 4 &amp; 0 &amp; 0 &amp; 2 &amp; 4 &amp; 11 &amp; -8&#10;\end{pmatrix}\, ,\nonumber\\&#10;&amp;\vec{h}=\begin{pmatrix}&#10;0 &amp;  8 &amp; -15 &amp; 11 &amp; -2 &amp; 13 &amp; 0 &amp; 0 &amp; 0 &amp; 0 &amp; 0 &amp; 0&#10;\end{pmatrix}\, ,\nonumber&#10;\end{align}&#10;carry D3-brane charge $56$. The D3-brane tadpole is $60$, so there are 4 D3-branes.&#10;The leading instantons have&#10;GV invariants $\mathscr{N}_{\tilde{\mathbf{q}}}=(-2, 252)$&#10;and  &#10;\begin{equation}&#10;W_{\text{flux}}(\tau)=\sqrt{\tfrac{2}{\pi}}\frac{1}{(2\pi i)^2} \left(-2\,e^{2\pi i \tau \cdot \frac{7}{29}}+252\,e^{2\pi i \tau \cdot \frac{7}{28}}\right)+\mathcal{O}\left(e^{2\pi i \tau \cdot \frac{43}{116}}\right) \, ,\nonumber&#10;\end{equation}&#10;which stabilizes the moduli at $g_s \approx 0.011$ and&#10;\begin{equation}&#10;W_0:= \langle |W_{\text{flux}}|\rangle \approx 0.526 \times \left(\frac{2}{252}\right)^{29} M_{\mathrm{pl}}^3\approx 6.46\times 10^{-62}M_{\mathrm{pl}}^3\,.\nonumber&#10;\end{equation}&#10;We find a supersymmetric AdS$_4$ vacuum with volume $\mathcal{V}_{\text{string}} \approx 945$ and&#10; vacuum energy&#10;\begin{equation}&#10;V_0=-3M_{\mathrm{pl}}^{-2}e^{\mathcal{K}}|W|^2\approx  -1.68 \times 10^{-144}M_{\mathrm{pl}}^4\,. \nonumber&#10;\end{equation} &#10;&#10;&#10;\end{document}" title="IguanaTex Bitmap Display">
            <a:extLst>
              <a:ext uri="{FF2B5EF4-FFF2-40B4-BE49-F238E27FC236}">
                <a16:creationId xmlns:a16="http://schemas.microsoft.com/office/drawing/2014/main" id="{89A989E6-049D-4E80-B045-4E251FE8F53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6248397" cy="559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DDBABC-FFD1-404B-B895-115937714CB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9857"/>
            <a:ext cx="6377144" cy="4297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719F64-1667-444A-B716-818AC31C536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019800"/>
            <a:ext cx="2046083" cy="549656"/>
          </a:xfrm>
          <a:prstGeom prst="rect">
            <a:avLst/>
          </a:prstGeom>
        </p:spPr>
      </p:pic>
      <p:pic>
        <p:nvPicPr>
          <p:cNvPr id="20" name="Picture 19" descr="\documentclass{article}&#10;\usepackage{amsmath,amssymb}&#10;\pagestyle{empty}\usepackage[dvipsnames]{xcolor}&#10;\begin{document}&#10;&#10;%\noindent We sample points inside the stretched K\&quot;ahler cone, for it is there that\\&#10; &#10;$\text{Vol(ED3)} \approx 22$&#10;&#10;\end{document}" title="IguanaTex Bitmap Display">
            <a:extLst>
              <a:ext uri="{FF2B5EF4-FFF2-40B4-BE49-F238E27FC236}">
                <a16:creationId xmlns:a16="http://schemas.microsoft.com/office/drawing/2014/main" id="{37834A7D-F28B-4BDD-A08A-5A3CEE50A91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667" y="990600"/>
            <a:ext cx="1220571" cy="190857"/>
          </a:xfrm>
          <a:prstGeom prst="rect">
            <a:avLst/>
          </a:prstGeom>
        </p:spPr>
      </p:pic>
      <p:pic>
        <p:nvPicPr>
          <p:cNvPr id="22" name="Picture 21" descr="\documentclass{article}&#10;\usepackage{amsmath,amssymb}&#10;\pagestyle{empty}\usepackage[dvipsnames]{xcolor}&#10;\begin{document}&#10;&#10;%\noindent We sample points inside the stretched K\&quot;ahler cone, for it is there that\\&#10; &#10;$\text{Vol}(\mathfrak{so}(8)) \approx 132$&#10;&#10;\end{document}" title="IguanaTex Bitmap Display">
            <a:extLst>
              <a:ext uri="{FF2B5EF4-FFF2-40B4-BE49-F238E27FC236}">
                <a16:creationId xmlns:a16="http://schemas.microsoft.com/office/drawing/2014/main" id="{10A7A0B4-5355-4736-AB87-ECEA8998C47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667" y="1269035"/>
            <a:ext cx="1365714" cy="190857"/>
          </a:xfrm>
          <a:prstGeom prst="rect">
            <a:avLst/>
          </a:prstGeom>
        </p:spPr>
      </p:pic>
      <p:pic>
        <p:nvPicPr>
          <p:cNvPr id="25" name="Picture 24" descr="\documentclass{article}&#10;\usepackage{amsmath,amssymb}&#10;\pagestyle{empty}\usepackage[dvipsnames]{xcolor}&#10;\begin{document}&#10;&#10;%\noindent We sample points inside the stretched K\&quot;ahler cone, for it is there that\\&#10; &#10;$\text{Vol}(X) \approx 8.1 \times 10^5$&#10;&#10;\end{document}" title="IguanaTex Bitmap Display">
            <a:extLst>
              <a:ext uri="{FF2B5EF4-FFF2-40B4-BE49-F238E27FC236}">
                <a16:creationId xmlns:a16="http://schemas.microsoft.com/office/drawing/2014/main" id="{9DFA3A0E-D9A3-4A85-9BA7-BB05812C695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667" y="1547470"/>
            <a:ext cx="1574857" cy="20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320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73" y="1524000"/>
            <a:ext cx="8229600" cy="4572000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232ABF-B68A-AEB5-4F84-194A502A676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76588"/>
            <a:ext cx="5345824" cy="408685"/>
          </a:xfrm>
          <a:prstGeom prst="rect">
            <a:avLst/>
          </a:prstGeom>
        </p:spPr>
      </p:pic>
      <p:pic>
        <p:nvPicPr>
          <p:cNvPr id="4" name="Picture 3" descr="\documentclass{article}&#10;\usepackage{amsmath}&#10;\usepackage{amssymb}&#10;\pagestyle{empty}&#10;\begin{document}&#10;&#10;&#10; &#10;\noindent Quantized fluxes in a high-dimensional lattice&#10;&#10;\noindent can potentially be chosen to make c.c. small.&#10; &#10;&#10;\end{document}" title="IguanaTex Bitmap Display">
            <a:extLst>
              <a:ext uri="{FF2B5EF4-FFF2-40B4-BE49-F238E27FC236}">
                <a16:creationId xmlns:a16="http://schemas.microsoft.com/office/drawing/2014/main" id="{0DBAEC9C-4FD0-53B4-6ACA-6474162BD74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45" y="2071223"/>
            <a:ext cx="5062092" cy="533333"/>
          </a:xfrm>
          <a:prstGeom prst="rect">
            <a:avLst/>
          </a:prstGeom>
        </p:spPr>
      </p:pic>
      <p:pic>
        <p:nvPicPr>
          <p:cNvPr id="16" name="Picture 2" descr="Gauss circle problem - Wikipedia">
            <a:extLst>
              <a:ext uri="{FF2B5EF4-FFF2-40B4-BE49-F238E27FC236}">
                <a16:creationId xmlns:a16="http://schemas.microsoft.com/office/drawing/2014/main" id="{723FF917-EFE4-EAE6-90FF-F4492E0E2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637" y="200387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\documentclass{article}&#10;\usepackage{amsmath}&#10;\usepackage{amssymb}&#10;\pagestyle{empty}&#10;\begin{document}&#10;&#10;&#10;$$ \rho_{\text{vac}} = - M_{\text{pl}}^4 + Q^i G_{ij} Q^j\,, \qquad \vec{Q} \in \mathbb{Z}^N$$&#10;&#10;\end{document}" title="IguanaTex Bitmap Display">
            <a:extLst>
              <a:ext uri="{FF2B5EF4-FFF2-40B4-BE49-F238E27FC236}">
                <a16:creationId xmlns:a16="http://schemas.microsoft.com/office/drawing/2014/main" id="{69CBCFE2-BF84-C5C6-AA7B-C04F0FD7EBA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837" y="3637634"/>
            <a:ext cx="4170665" cy="342857"/>
          </a:xfrm>
          <a:prstGeom prst="rect">
            <a:avLst/>
          </a:prstGeom>
        </p:spPr>
      </p:pic>
      <p:pic>
        <p:nvPicPr>
          <p:cNvPr id="39" name="Picture 38" descr="IguanaTex Bitmap Display&#10;&#10;\documentclass{article}&#10;\usepackage{amsmath}&#10;\usepackage{amssymb}&#10;\pagestyle{empty}&#10;\begin{document}&#10;&#10;&#10;$$\text{N-dimensional Bousso-Polchinski flux landscape:}$$&#10;&#10;\end{document}">
            <a:extLst>
              <a:ext uri="{FF2B5EF4-FFF2-40B4-BE49-F238E27FC236}">
                <a16:creationId xmlns:a16="http://schemas.microsoft.com/office/drawing/2014/main" id="{0BCE78B4-BCF7-E62B-5A6F-4EEC49E8C64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45" y="3185653"/>
            <a:ext cx="5345524" cy="227048"/>
          </a:xfrm>
          <a:prstGeom prst="rect">
            <a:avLst/>
          </a:prstGeom>
        </p:spPr>
      </p:pic>
      <p:pic>
        <p:nvPicPr>
          <p:cNvPr id="69" name="Picture 68" descr="\documentclass{article}&#10;\usepackage{amsmath}&#10;\usepackage{amssymb}&#10;\pagestyle{empty}&#10;\begin{document}&#10;&#10;&#10;$$\text{Fine-tune vast number of order-one terms to precision} \sim 10^{-N}$$&#10;&#10;\end{document}" title="IguanaTex Bitmap Display">
            <a:extLst>
              <a:ext uri="{FF2B5EF4-FFF2-40B4-BE49-F238E27FC236}">
                <a16:creationId xmlns:a16="http://schemas.microsoft.com/office/drawing/2014/main" id="{08F43845-2C4D-3301-1E24-0B9000A40CD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45" y="4305121"/>
            <a:ext cx="6908952" cy="2742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05BA14-744D-ABB5-F049-3A2D628431B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45" y="4876800"/>
            <a:ext cx="6224760" cy="60647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A8E8DC7-1D03-F070-0B5E-DF6A6B60445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973" y="5638800"/>
            <a:ext cx="1424456" cy="12891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2F1824D-5FCB-9B7C-DDB3-9D7492FA079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973" y="5828400"/>
            <a:ext cx="1584456" cy="115200"/>
          </a:xfrm>
          <a:prstGeom prst="rect">
            <a:avLst/>
          </a:prstGeom>
        </p:spPr>
      </p:pic>
      <p:pic>
        <p:nvPicPr>
          <p:cNvPr id="7" name="Picture 6" descr="\documentclass{article}&#10;\usepackage{amsmath}&#10;\usepackage{amssymb}&#10;\pagestyle{empty}\usepackage[dvipsnames]{xcolor}&#10;&#10;\begin{document}&#10;&#10;&#10;$\rho_{\text{vac}} \lesssim 10^{-123}\,M_{\text{pl}}^4$~~is {\color{Bittersweet} out of reach}.&#10;\end{document}&#10;&#10;\end{document}" title="IguanaTex Bitmap Display">
            <a:extLst>
              <a:ext uri="{FF2B5EF4-FFF2-40B4-BE49-F238E27FC236}">
                <a16:creationId xmlns:a16="http://schemas.microsoft.com/office/drawing/2014/main" id="{F41E0A52-E512-5CFC-75ED-664B6D367CBA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46" y="5638800"/>
            <a:ext cx="3750094" cy="316953"/>
          </a:xfrm>
          <a:prstGeom prst="rect">
            <a:avLst/>
          </a:prstGeom>
        </p:spPr>
      </p:pic>
      <p:pic>
        <p:nvPicPr>
          <p:cNvPr id="17" name="Picture 16" descr="\documentclass{article}&#10;\usepackage{amsmath}&#10;\usepackage{amssymb}&#10;\pagestyle{empty}&#10;\begin{document}&#10;&#10;&#10;\noindent {\emph{Attack the cosmological constant problem in quantum gravity} &#10;&#10;%\smallskip&#10;\noindent \emph{by constructing vacua of string theory with small vacuum energy.}&#10; &#10;&#10;\end{document}" title="IguanaTex Bitmap Display">
            <a:extLst>
              <a:ext uri="{FF2B5EF4-FFF2-40B4-BE49-F238E27FC236}">
                <a16:creationId xmlns:a16="http://schemas.microsoft.com/office/drawing/2014/main" id="{E113A62F-F797-0E02-28CF-16D36D75FE5A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62" y="1151578"/>
            <a:ext cx="7166475" cy="536381"/>
          </a:xfrm>
          <a:prstGeom prst="rect">
            <a:avLst/>
          </a:prstGeom>
        </p:spPr>
      </p:pic>
      <p:pic>
        <p:nvPicPr>
          <p:cNvPr id="18" name="Picture 17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Bousso, Polchinski 00~~~Feng, March-Russell, Sethi, Wilczek 00}}$$&#10;&#10;&#10;\end{document}" title="IguanaTex Bitmap Display">
            <a:extLst>
              <a:ext uri="{FF2B5EF4-FFF2-40B4-BE49-F238E27FC236}">
                <a16:creationId xmlns:a16="http://schemas.microsoft.com/office/drawing/2014/main" id="{C2623DF6-6BA2-F1BE-E870-E92BE1BEA81B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312" y="2748030"/>
            <a:ext cx="4108190" cy="10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827846"/>
      </p:ext>
    </p:extLst>
  </p:cSld>
  <p:clrMapOvr>
    <a:masterClrMapping/>
  </p:clrMapOvr>
  <p:transition advTm="82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38A3D9-2E3E-4821-9603-F4CA7F42144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896" y="517760"/>
            <a:ext cx="5749025" cy="414170"/>
          </a:xfrm>
          <a:prstGeom prst="rect">
            <a:avLst/>
          </a:prstGeom>
        </p:spPr>
      </p:pic>
      <p:pic>
        <p:nvPicPr>
          <p:cNvPr id="8" name="Picture 7" descr="\documentclass{article}&#10;\usepackage{amsmath}&#10;\usepackage{amssymb}\usepackage[dvipsnames]{xcolor}&#10;\pagestyle{empty}&#10;\begin{document}&#10;&#10;&#10;\noindent Although the effort involved in tuning integers is polynomial,\\&#10;\noindent some computational advances were required in order to enumerate\\&#10;\noindent the possible integers.&#10;\end{document}" title="IguanaTex Bitmap Display">
            <a:extLst>
              <a:ext uri="{FF2B5EF4-FFF2-40B4-BE49-F238E27FC236}">
                <a16:creationId xmlns:a16="http://schemas.microsoft.com/office/drawing/2014/main" id="{8E5E3A63-2E31-439D-8BC8-AC3FD201308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93" y="1114011"/>
            <a:ext cx="8079230" cy="92358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E41D3D8-1A5A-4187-919A-B52A77BCE7B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2" y="2219674"/>
            <a:ext cx="7696192" cy="258635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F089DA6-7926-47DB-A141-3DBC5B64AF7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2" y="5091764"/>
            <a:ext cx="7992069" cy="58331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C2DD618-24BD-47BB-862B-8267D74AB3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62800" y="3815999"/>
            <a:ext cx="1320043" cy="99003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CCC54D5-68F2-427C-882D-38DC9DFE748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05" y="5943600"/>
            <a:ext cx="6892489" cy="58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564945"/>
      </p:ext>
    </p:extLst>
  </p:cSld>
  <p:clrMapOvr>
    <a:masterClrMapping/>
  </p:clrMapOvr>
  <p:transition advTm="8201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38A3D9-2E3E-4821-9603-F4CA7F42144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896" y="517760"/>
            <a:ext cx="5749025" cy="414170"/>
          </a:xfrm>
          <a:prstGeom prst="rect">
            <a:avLst/>
          </a:prstGeom>
        </p:spPr>
      </p:pic>
      <p:pic>
        <p:nvPicPr>
          <p:cNvPr id="14" name="Picture 13" descr="\documentclass{article}&#10;\usepackage{amsmath}&#10;\usepackage{amssymb}&#10;\pagestyle{empty}\usepackage[dvipsnames]{xcolor}&#10;&#10;\begin{document}&#10;&#10;\noindent The flux landscape is low-dimensional,\\&#10;\noindent so the statistical analysis of Denef and Douglas predicts\\ &#10;\noindent that $W_0$ values as small as we find should not exist.&#10;&#10;&#10;&#10;\end{document}&#10;&#10;\end{document}" title="IguanaTex Bitmap Display">
            <a:extLst>
              <a:ext uri="{FF2B5EF4-FFF2-40B4-BE49-F238E27FC236}">
                <a16:creationId xmlns:a16="http://schemas.microsoft.com/office/drawing/2014/main" id="{A4762171-FDF3-43DD-BAAA-43541A81FF8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3" y="1295400"/>
            <a:ext cx="6800305" cy="908494"/>
          </a:xfrm>
          <a:prstGeom prst="rect">
            <a:avLst/>
          </a:prstGeom>
        </p:spPr>
      </p:pic>
      <p:pic>
        <p:nvPicPr>
          <p:cNvPr id="17" name="Picture 16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Denef, Douglas, 04}}$$&#10;&#10;&#10;\end{document}" title="IguanaTex Bitmap Display">
            <a:extLst>
              <a:ext uri="{FF2B5EF4-FFF2-40B4-BE49-F238E27FC236}">
                <a16:creationId xmlns:a16="http://schemas.microsoft.com/office/drawing/2014/main" id="{F84C7F1D-BD22-4797-8D57-CAAE8DB1295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2057400"/>
            <a:ext cx="1428113" cy="128914"/>
          </a:xfrm>
          <a:prstGeom prst="rect">
            <a:avLst/>
          </a:prstGeom>
        </p:spPr>
      </p:pic>
      <p:pic>
        <p:nvPicPr>
          <p:cNvPr id="37" name="Picture 36" descr="IguanaTex Bitmap Display&#10;&#10;\documentclass{article}&#10;\usepackage{amsmath}&#10;\usepackage{amssymb}&#10;\pagestyle{empty}\usepackage[dvipsnames]{xcolor}&#10;&#10;\begin{document}&#10;&#10;\noindent They approximated the fluxes as \emph{continuous}.\\&#10;\noindent But we are imposing one exact (integer) equation, $W^{\text{flux}}_{\text{perturbative}} = 0$.\\&#10;\noindent So our solutions are \emph{measure zero} in their ensemble.\\&#10;\noindent However, in any finite landscape of vacua, ours are a finite fraction.&#10;&#10;&#10;&#10;\end{document}&#10;&#10;\end{document}">
            <a:extLst>
              <a:ext uri="{FF2B5EF4-FFF2-40B4-BE49-F238E27FC236}">
                <a16:creationId xmlns:a16="http://schemas.microsoft.com/office/drawing/2014/main" id="{C3AC1367-6A0C-4431-9976-FC62B162091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6" y="2514600"/>
            <a:ext cx="8243503" cy="125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03148"/>
      </p:ext>
    </p:extLst>
  </p:cSld>
  <p:clrMapOvr>
    <a:masterClrMapping/>
  </p:clrMapOvr>
  <p:transition advTm="8201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73" y="1524000"/>
            <a:ext cx="8229600" cy="4572000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88" name="Picture 87" descr="\documentclass{article}&#10;\usepackage{amsmath}&#10;\usepackage{mathrsfs}&#10;\usepackage{amssymb}&#10;\usepackage{bbm}&#10;\usepackage{bm}\usepackage[dvipsnames]{xcolor}&#10;&#10;&#10;\pagestyle{empty}&#10;\begin{document}&#10;&#10;$$\color{NavyBlue}\text{Exponential hierarchies at polynomial cost}$$&#10;&#10;&#10;\end{document}" title="IguanaTex Bitmap Display">
            <a:extLst>
              <a:ext uri="{FF2B5EF4-FFF2-40B4-BE49-F238E27FC236}">
                <a16:creationId xmlns:a16="http://schemas.microsoft.com/office/drawing/2014/main" id="{4C4233D6-1193-EADE-BA9D-331A80C0578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23494"/>
            <a:ext cx="7533715" cy="3632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077BEE-37EA-F5EE-9BEE-4D04108053B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53" y="1015606"/>
            <a:ext cx="8548569" cy="1203807"/>
          </a:xfrm>
          <a:prstGeom prst="rect">
            <a:avLst/>
          </a:prstGeom>
        </p:spPr>
      </p:pic>
      <p:pic>
        <p:nvPicPr>
          <p:cNvPr id="74" name="Picture 73" descr="\documentclass{article}&#10;\usepackage{amsmath}&#10;\usepackage{mathrsfs}&#10;\usepackage{amssymb}&#10;\usepackage{bbm}&#10;\usepackage{bm}\usepackage[dvipsnames]{xcolor}&#10;&#10;\pagestyle{empty}&#10;\begin{document}&#10;&#10;$$  e.g.~~~W \propto -2\,e^{2\pi i \tau \cdot \frac{7}{29}}+252\,e^{2\pi i \tau \cdot \frac{7}{28}}&#10; +\ldots ~~~$$&#10;&#10;&#10;\end{document}" title="IguanaTex Bitmap Display">
            <a:extLst>
              <a:ext uri="{FF2B5EF4-FFF2-40B4-BE49-F238E27FC236}">
                <a16:creationId xmlns:a16="http://schemas.microsoft.com/office/drawing/2014/main" id="{B02DB2DF-2949-BF02-8E64-929316EB789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05" y="5106695"/>
            <a:ext cx="4588190" cy="309333"/>
          </a:xfrm>
          <a:prstGeom prst="rect">
            <a:avLst/>
          </a:prstGeom>
        </p:spPr>
      </p:pic>
      <p:pic>
        <p:nvPicPr>
          <p:cNvPr id="16" name="Picture 15" descr="IguanaTex Bitmap Display&#10;&#10;\documentclass{article}&#10;\usepackage{amsmath}&#10;\usepackage{amssymb}&#10;\pagestyle{empty}&#10;\begin{document}&#10;&#10;&#10;$$\text{leading to vacuum energy }~~\propto \Bigl(\frac{2}{252}\Bigr)^{2\times 29} \approx 10^{-122}\,$$&#10;&#10;\end{document}">
            <a:extLst>
              <a:ext uri="{FF2B5EF4-FFF2-40B4-BE49-F238E27FC236}">
                <a16:creationId xmlns:a16="http://schemas.microsoft.com/office/drawing/2014/main" id="{96B23A97-4EE9-D77D-7F22-0E2E20F0C58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77" y="5813022"/>
            <a:ext cx="5676190" cy="5257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6CABF1-25CD-E1CC-9546-F104496D734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77" y="2493939"/>
            <a:ext cx="8702474" cy="924950"/>
          </a:xfrm>
          <a:prstGeom prst="rect">
            <a:avLst/>
          </a:prstGeom>
        </p:spPr>
      </p:pic>
      <p:pic>
        <p:nvPicPr>
          <p:cNvPr id="96" name="Picture 95" descr="\documentclass{article}&#10;\usepackage{amsmath}&#10;\usepackage{amssymb}&#10;\pagestyle{empty}\usepackage[dvipsnames]{xcolor}&#10;\begin{document}&#10;&#10;&#10; &#10;&#10; &#10; &#10;&#10;\noindent What remain are {\color{Bittersweet}naturally exponentially small} terms from instantons.&#10;&#10;\noindent By discrete, explicit choices of Calabi-Yau topology and quantized fluxes,&#10;&#10;\noindent we {\color{Bittersweet}tune their exponents to polynomial precision},&#10;&#10;  &#10;&#10;\end{document}" title="IguanaTex Bitmap Display">
            <a:extLst>
              <a:ext uri="{FF2B5EF4-FFF2-40B4-BE49-F238E27FC236}">
                <a16:creationId xmlns:a16="http://schemas.microsoft.com/office/drawing/2014/main" id="{BC297D58-4F20-5411-4660-EDC0A0051BE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77" y="3958217"/>
            <a:ext cx="8109713" cy="83657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1C9BB08D-BB17-74BC-A374-7D9564450EF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952" y="3531109"/>
            <a:ext cx="2380799" cy="115201"/>
          </a:xfrm>
          <a:prstGeom prst="rect">
            <a:avLst/>
          </a:prstGeom>
        </p:spPr>
      </p:pic>
      <p:pic>
        <p:nvPicPr>
          <p:cNvPr id="102" name="Picture 101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Demirtas, Kim, L.M., Moritz, Rios-Tascon, 21}}$$&#10;&#10;&#10;\end{document}" title="IguanaTex Bitmap Display">
            <a:extLst>
              <a:ext uri="{FF2B5EF4-FFF2-40B4-BE49-F238E27FC236}">
                <a16:creationId xmlns:a16="http://schemas.microsoft.com/office/drawing/2014/main" id="{9982F426-8D17-C836-8523-B22973930E8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361" y="6566156"/>
            <a:ext cx="3491655" cy="115201"/>
          </a:xfrm>
          <a:prstGeom prst="rect">
            <a:avLst/>
          </a:prstGeom>
        </p:spPr>
      </p:pic>
      <p:sp>
        <p:nvSpPr>
          <p:cNvPr id="103" name="AutoShape 2">
            <a:extLst>
              <a:ext uri="{FF2B5EF4-FFF2-40B4-BE49-F238E27FC236}">
                <a16:creationId xmlns:a16="http://schemas.microsoft.com/office/drawing/2014/main" id="{BAA056D5-DA6F-E225-C251-9801B4A410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30540" y="1295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17" descr="IguanaTex Bitmap Display&#10;&#10;\documentclass{article}&#10;\usepackage{amsmath,amssymb}&#10;\pagestyle{empty}\usepackage[dvipsnames]{xcolor}&#10;\begin{document}&#10;&#10;%\noindent We sample points inside the stretched K\&quot;ahler cone, for it is there that\\&#10; &#10;$$\text{in }\mathcal{N}=1\text{ SUSY AdS}_4\,.$$&#10;&#10;\end{document}">
            <a:extLst>
              <a:ext uri="{FF2B5EF4-FFF2-40B4-BE49-F238E27FC236}">
                <a16:creationId xmlns:a16="http://schemas.microsoft.com/office/drawing/2014/main" id="{8CAF8EF5-B00C-0B8D-9FE5-F0D5C6AAEA21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906" y="5934495"/>
            <a:ext cx="2500570" cy="23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47093"/>
      </p:ext>
    </p:extLst>
  </p:cSld>
  <p:clrMapOvr>
    <a:masterClrMapping/>
  </p:clrMapOvr>
  <p:transition advTm="82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73" y="1610757"/>
            <a:ext cx="8229600" cy="4572000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1A072A-1AF7-2A41-D827-B9360B3EC92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73" y="1425917"/>
            <a:ext cx="6052571" cy="230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580C7E-E54D-C2DF-D131-743FFDAA849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60" y="3204913"/>
            <a:ext cx="4694857" cy="2270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9021DA-E3D1-F293-53E5-85FB5333B5C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22" y="3597868"/>
            <a:ext cx="4010666" cy="3215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26C0D2-E03D-0729-7F84-8416360D887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9" y="2293524"/>
            <a:ext cx="3686095" cy="2194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B878BE-8D6D-C22E-360D-2C1542BC6F8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61" y="4151339"/>
            <a:ext cx="6816000" cy="1813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ED3755-8E69-4D92-C009-38D3EBC706F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60" y="4645828"/>
            <a:ext cx="7382857" cy="2300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E40945-9647-C740-CE3B-844BB51CAA1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33" y="5083772"/>
            <a:ext cx="5004190" cy="2270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8BE221A-163F-36F2-49B4-4A4807DCAF4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570" y="5518366"/>
            <a:ext cx="3190857" cy="6643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56A319B-06A1-F9E1-C617-009518657A4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739" y="1891159"/>
            <a:ext cx="1187048" cy="22247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DE8910F-82E2-F1C4-59DD-346E52571741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8" y="2766312"/>
            <a:ext cx="6855619" cy="24838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05508CF-403A-2708-9511-16F17CF1B9B0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51630"/>
            <a:ext cx="6670629" cy="36815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8E4B227-46E4-3700-60A3-A2E214314180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863" y="701826"/>
            <a:ext cx="2740419" cy="36327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35DE498-9CEB-96D8-6FC0-FDEAC85606E9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8" y="6363820"/>
            <a:ext cx="5340952" cy="286476"/>
          </a:xfrm>
          <a:prstGeom prst="rect">
            <a:avLst/>
          </a:prstGeom>
        </p:spPr>
      </p:pic>
      <p:pic>
        <p:nvPicPr>
          <p:cNvPr id="18" name="Picture 17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Demirtas, Kim, L.M., Moritz, Rios-Tascon, 21}}$$&#10;&#10;&#10;\end{document}" title="IguanaTex Bitmap Display">
            <a:extLst>
              <a:ext uri="{FF2B5EF4-FFF2-40B4-BE49-F238E27FC236}">
                <a16:creationId xmlns:a16="http://schemas.microsoft.com/office/drawing/2014/main" id="{6F6CE19E-BA90-9D7F-E460-9A07DD29B944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361" y="6666599"/>
            <a:ext cx="3491655" cy="11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37550"/>
      </p:ext>
    </p:extLst>
  </p:cSld>
  <p:clrMapOvr>
    <a:masterClrMapping/>
  </p:clrMapOvr>
  <p:transition advTm="82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73" y="1610757"/>
            <a:ext cx="8229600" cy="4572000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05508CF-403A-2708-9511-16F17CF1B9B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51630"/>
            <a:ext cx="6670629" cy="36815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8E4B227-46E4-3700-60A3-A2E21431418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863" y="701826"/>
            <a:ext cx="2740419" cy="363276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624D011-BC21-2FDF-F5D5-CD96D253F51B}"/>
              </a:ext>
            </a:extLst>
          </p:cNvPr>
          <p:cNvSpPr txBox="1">
            <a:spLocks/>
          </p:cNvSpPr>
          <p:nvPr/>
        </p:nvSpPr>
        <p:spPr bwMode="auto">
          <a:xfrm>
            <a:off x="401273" y="1524000"/>
            <a:ext cx="822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endParaRPr lang="en-US" sz="2000" kern="0"/>
          </a:p>
          <a:p>
            <a:pPr marL="0" indent="0">
              <a:buFontTx/>
              <a:buNone/>
            </a:pPr>
            <a:r>
              <a:rPr lang="en-US" sz="2000" kern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FontTx/>
              <a:buNone/>
            </a:pPr>
            <a:endParaRPr lang="en-US" sz="2000" kern="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E31D05D-B228-DA0E-86D7-CB99CB62D63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59" y="3556270"/>
            <a:ext cx="7152762" cy="2300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D17A561-2543-E5EE-C81F-7C02AF81705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64" y="1399122"/>
            <a:ext cx="3355428" cy="1782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52E8298-9C80-C8CE-9F92-9536288601C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89" y="1779271"/>
            <a:ext cx="3297524" cy="2209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651984B-8914-5938-2ABA-5ABA18A4EFA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06" y="2574649"/>
            <a:ext cx="4807619" cy="2300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7B842D7-A873-5882-175A-14D3F203D08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06" y="2165786"/>
            <a:ext cx="6814476" cy="2270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1A8D8EA-7937-8378-3D83-F6133EF2ECA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506984"/>
            <a:ext cx="2162286" cy="3215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0C9C3B0-C440-3E37-9E17-24DA035DCB2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974" y="2885965"/>
            <a:ext cx="6218666" cy="2803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681AD6B-3A64-B92B-41B5-881AD570D1CC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93" y="3886200"/>
            <a:ext cx="5426285" cy="23009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043B8D6-5CAA-D340-A5C9-E31CD17891B3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67" y="4590494"/>
            <a:ext cx="5997714" cy="2300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2550C7D-35AD-9C05-AEEF-DDAE788F507D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93" y="4953000"/>
            <a:ext cx="7004952" cy="23009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C096EAD-2D35-878E-D6B2-2790B3A81A98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93" y="5311527"/>
            <a:ext cx="5249524" cy="230095"/>
          </a:xfrm>
          <a:prstGeom prst="rect">
            <a:avLst/>
          </a:prstGeom>
        </p:spPr>
      </p:pic>
      <p:pic>
        <p:nvPicPr>
          <p:cNvPr id="22" name="Picture 21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Demirtas, Kim, L.M., Moritz, Rios-Tascon, 21}}$$&#10;&#10;&#10;\end{document}" title="IguanaTex Bitmap Display">
            <a:extLst>
              <a:ext uri="{FF2B5EF4-FFF2-40B4-BE49-F238E27FC236}">
                <a16:creationId xmlns:a16="http://schemas.microsoft.com/office/drawing/2014/main" id="{1FEF1192-C9B9-0AF3-09F4-BEE28F1AAF09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361" y="6666599"/>
            <a:ext cx="3491655" cy="11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96480"/>
      </p:ext>
    </p:extLst>
  </p:cSld>
  <p:clrMapOvr>
    <a:masterClrMapping/>
  </p:clrMapOvr>
  <p:transition advTm="82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\documentclass{article}&#10;\usepackage{amsmath}&#10;\usepackage{mathrsfs}&#10;\usepackage{amssymb}&#10;\usepackage{bbm}&#10;\usepackage{bm}\usepackage[dvipsnames]{xcolor}&#10;&#10;&#10;\pagestyle{empty}&#10;\begin{document}&#10;&#10;$$\color{NavyBlue}\text{Collaboration&#10;}$$&#10;&#10;&#10;\end{document}" title="IguanaTex Bitmap Display">
            <a:extLst>
              <a:ext uri="{FF2B5EF4-FFF2-40B4-BE49-F238E27FC236}">
                <a16:creationId xmlns:a16="http://schemas.microsoft.com/office/drawing/2014/main" id="{5D4149FA-FD9C-4867-BB41-C9DED7E4C5C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000" y="432427"/>
            <a:ext cx="2687999" cy="3318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0DDFFD1-513D-4C39-B20B-0DCE5FA85D2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32926"/>
            <a:ext cx="2459426" cy="115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2CA9781-AD11-4EA9-A997-5545E3690FD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990600"/>
            <a:ext cx="2380799" cy="1152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490227B-CADE-4AB1-AB5D-108FB082361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12332"/>
            <a:ext cx="2380799" cy="115201"/>
          </a:xfrm>
          <a:prstGeom prst="rect">
            <a:avLst/>
          </a:prstGeom>
        </p:spPr>
      </p:pic>
      <p:pic>
        <p:nvPicPr>
          <p:cNvPr id="16" name="Picture 15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Demirtas, Kim, L.M., Moritz, Rios-Tascon, 21}}$$&#10;&#10;&#10;\end{document}" title="IguanaTex Bitmap Display">
            <a:extLst>
              <a:ext uri="{FF2B5EF4-FFF2-40B4-BE49-F238E27FC236}">
                <a16:creationId xmlns:a16="http://schemas.microsoft.com/office/drawing/2014/main" id="{66486BAA-A5F9-0B3C-C708-E6EB1304ECE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1652277"/>
            <a:ext cx="3491655" cy="115201"/>
          </a:xfrm>
          <a:prstGeom prst="rect">
            <a:avLst/>
          </a:prstGeom>
        </p:spPr>
      </p:pic>
      <p:sp>
        <p:nvSpPr>
          <p:cNvPr id="19" name="AutoShape 2">
            <a:extLst>
              <a:ext uri="{FF2B5EF4-FFF2-40B4-BE49-F238E27FC236}">
                <a16:creationId xmlns:a16="http://schemas.microsoft.com/office/drawing/2014/main" id="{CA7F1B6D-6DB4-437C-91F4-56815F8220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30540" y="1295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4">
            <a:extLst>
              <a:ext uri="{FF2B5EF4-FFF2-40B4-BE49-F238E27FC236}">
                <a16:creationId xmlns:a16="http://schemas.microsoft.com/office/drawing/2014/main" id="{565508F6-85EC-4590-829A-8BEDA06A8E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82940" y="1447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 descr="\documentclass{article}&#10;\usepackage{amsmath}&#10;\usepackage{mathrsfs}&#10;\usepackage{amssymb}&#10;\usepackage{bbm}&#10;\usepackage{bm}&#10;\usepackage{color}&#10;\usepackage[dvipsnames]{xcolor}&#10;&#10;\pagestyle{empty}&#10;\begin{document}&#10;&#10;$$ \text{+works in progress with }\color{YellowOrange}\text{\tt{Gendler, Nally}}$$&#10;&#10;&#10;\end{document}" title="IguanaTex Bitmap Display">
            <a:extLst>
              <a:ext uri="{FF2B5EF4-FFF2-40B4-BE49-F238E27FC236}">
                <a16:creationId xmlns:a16="http://schemas.microsoft.com/office/drawing/2014/main" id="{0991A791-CFE1-C08E-1863-601A9B0179F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59" y="1868867"/>
            <a:ext cx="2767543" cy="1398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EE6C7F1-0DE3-48CA-8902-4B97DC3A1A5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3312"/>
          <a:stretch/>
        </p:blipFill>
        <p:spPr>
          <a:xfrm>
            <a:off x="763278" y="2263637"/>
            <a:ext cx="1375984" cy="20348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BF75DB-BF41-4355-BFEC-3407D5B9923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" t="15626" r="5556" b="-1042"/>
          <a:stretch/>
        </p:blipFill>
        <p:spPr>
          <a:xfrm>
            <a:off x="6629400" y="2263637"/>
            <a:ext cx="1665797" cy="20701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0F4B11-24A5-4B2A-B51B-F7AA7A4B9E8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8" r="12735"/>
          <a:stretch/>
        </p:blipFill>
        <p:spPr>
          <a:xfrm>
            <a:off x="2588167" y="2255142"/>
            <a:ext cx="1442374" cy="2034827"/>
          </a:xfrm>
          <a:prstGeom prst="rect">
            <a:avLst/>
          </a:prstGeom>
        </p:spPr>
      </p:pic>
      <p:pic>
        <p:nvPicPr>
          <p:cNvPr id="21" name="Picture 12" descr="Naomi Gendler (@naomigend) | Twitter">
            <a:extLst>
              <a:ext uri="{FF2B5EF4-FFF2-40B4-BE49-F238E27FC236}">
                <a16:creationId xmlns:a16="http://schemas.microsoft.com/office/drawing/2014/main" id="{2E70668A-F3F7-F5C6-A0A4-89DE527BA0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98"/>
          <a:stretch/>
        </p:blipFill>
        <p:spPr bwMode="auto">
          <a:xfrm>
            <a:off x="2602698" y="4607926"/>
            <a:ext cx="1427842" cy="202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 2" descr="Read Richard Nally's interview | sciencesprings">
            <a:extLst>
              <a:ext uri="{FF2B5EF4-FFF2-40B4-BE49-F238E27FC236}">
                <a16:creationId xmlns:a16="http://schemas.microsoft.com/office/drawing/2014/main" id="{4E05C9EF-8C2D-BC49-8C2A-B7C6BA5EDA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5" r="21271" b="22431"/>
          <a:stretch/>
        </p:blipFill>
        <p:spPr bwMode="auto">
          <a:xfrm>
            <a:off x="4584343" y="4576458"/>
            <a:ext cx="1549426" cy="205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2102FF-38B0-921B-1245-33A58EA38B1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8" r="27426" b="15612"/>
          <a:stretch/>
        </p:blipFill>
        <p:spPr>
          <a:xfrm>
            <a:off x="4589032" y="2268495"/>
            <a:ext cx="1544737" cy="202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63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73" y="1524000"/>
            <a:ext cx="8229600" cy="4572000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A52F20B-327B-4E16-A568-25C2ECE453F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28" y="441086"/>
            <a:ext cx="894171" cy="320914"/>
          </a:xfrm>
          <a:prstGeom prst="rect">
            <a:avLst/>
          </a:prstGeom>
        </p:spPr>
      </p:pic>
      <p:pic>
        <p:nvPicPr>
          <p:cNvPr id="4" name="Picture 3" descr="\documentclass{article}&#10;\usepackage{amsmath}&#10;\usepackage{amssymb}&#10;\pagestyle{empty}&#10;\begin{document}&#10;&#10;&#10;$$\text{I.  Exponentially small flux superpotential}$$&#10;&#10;\end{document}" title="IguanaTex Bitmap Display">
            <a:extLst>
              <a:ext uri="{FF2B5EF4-FFF2-40B4-BE49-F238E27FC236}">
                <a16:creationId xmlns:a16="http://schemas.microsoft.com/office/drawing/2014/main" id="{16B3C965-2D99-477E-BB56-DE44124512C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5" y="1528831"/>
            <a:ext cx="5518629" cy="2761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0AF498-D17D-E138-06C3-EF3B7DEBD82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0" y="2075550"/>
            <a:ext cx="7071085" cy="272457"/>
          </a:xfrm>
          <a:prstGeom prst="rect">
            <a:avLst/>
          </a:prstGeom>
        </p:spPr>
      </p:pic>
      <p:pic>
        <p:nvPicPr>
          <p:cNvPr id="6" name="Picture 5" descr="\documentclass{article}&#10;\usepackage{amsmath}&#10;\usepackage{amssymb}&#10;\pagestyle{empty}&#10;\begin{document}&#10;&#10;&#10;$$\text{III.  Control of }\alpha'\text{ corrections}$$&#10;&#10;\end{document}" title="IguanaTex Bitmap Display">
            <a:extLst>
              <a:ext uri="{FF2B5EF4-FFF2-40B4-BE49-F238E27FC236}">
                <a16:creationId xmlns:a16="http://schemas.microsoft.com/office/drawing/2014/main" id="{645FECD1-F15E-0E1B-0CEA-90C9B96B647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0" y="2618612"/>
            <a:ext cx="3785142" cy="25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0493"/>
      </p:ext>
    </p:extLst>
  </p:cSld>
  <p:clrMapOvr>
    <a:masterClrMapping/>
  </p:clrMapOvr>
  <p:transition advTm="82010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2361.455"/>
  <p:tag name="LATEXADDIN" val="\documentclass{article}&#10;\usepackage{amsmath}&#10;\usepackage{mathrsfs}&#10;\usepackage{amssymb}&#10;\usepackage{bbm}&#10;\usepackage{bm}\usepackage[dvipsnames]{xcolor}&#10;&#10;&#10;\pagestyle{empty}&#10;\begin{document}&#10;&#10;$$\phantom{\Biggl.\Biggr)}\color{White}\text{Flux Vacua and the Cosmological Constant}$$&#10;&#10;&#10;\end{document}"/>
  <p:tag name="IGUANATEXSIZE" val="32"/>
  <p:tag name="IGUANATEXCURSOR" val="275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3.967"/>
  <p:tag name="ORIGINALWIDTH" val="6599.175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\noindent works by e.g.~~\color{YellowOrange}\text{\tt{Bastian, Gra\~{n}a, Grimm, Hebecker, Herraez, Kl\&quot;{a}wer, Lanza, Long, L\&quot;ust, Marchesano, Martucci,}}&#10;&#10;\noindent \text{\tt{Montero, Palti, Plauschinn, Vafa, Valenzuela, van de Heisteeg, Weigand, Wiesner, Wrase}}&#10;&#10;&#10;\end{document}"/>
  <p:tag name="IGUANATEXSIZE" val="10"/>
  <p:tag name="IGUANATEXCURSOR" val="234"/>
  <p:tag name="TRANSPARENCY" val="True"/>
  <p:tag name="LATEXENGINEID" val="0"/>
  <p:tag name="TEMPFOLDER" val="c:\temp\"/>
  <p:tag name="LATEXFORMHEIGHT" val="312"/>
  <p:tag name="LATEXFORMWIDTH" val="847.35"/>
  <p:tag name="LATEXFORMWRAP" val="False"/>
  <p:tag name="BITMAPVECTOR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2362"/>
  <p:tag name="ORIGINALWIDTH" val="1482.565"/>
  <p:tag name="LATEXADDIN" val="\documentclass{article}&#10;\usepackage{amsmath}&#10;\usepackage{mathrsfs}&#10;\usepackage{amssymb}&#10;\usepackage{bbm}\usepackage[dvipsnames]{xcolor}&#10;\usepackage{bm}&#10;&#10;\pagestyle{empty}&#10;\begin{document}&#10;&#10;\color{Bittersweet}In our solutions, we ensure:&#10;&#10;&#10;\end{document}"/>
  <p:tag name="IGUANATEXSIZE" val="24"/>
  <p:tag name="IGUANATEXCURSOR" val="236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8.74016"/>
  <p:tag name="ORIGINALWIDTH" val="581.9272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Witten 96}}$$&#10;&#10;&#10;\end{document}"/>
  <p:tag name="IGUANATEXSIZE" val="12"/>
  <p:tag name="IGUANATEXCURSOR" val="250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503.187"/>
  <p:tag name="LATEXADDIN" val="\documentclass{article}&#10;\usepackage{amsmath}&#10;\usepackage{mathrsfs}&#10;\usepackage{amssymb}&#10;\usepackage{bbm}&#10;\usepackage{bm}\usepackage[dvipsnames]{xcolor}&#10;&#10;&#10;\pagestyle{empty}&#10;\begin{document}&#10;&#10;$$ \text{poly}(\tau,z_a) \equiv 0\qquad\color{NavyBlue}\text{Perturbatively flat vacuum}$$&#10;&#10;&#10;\end{document}"/>
  <p:tag name="IGUANATEXSIZE" val="20"/>
  <p:tag name="IGUANATEXCURSOR" val="277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4.7282"/>
  <p:tag name="ORIGINALWIDTH" val="3278.59"/>
  <p:tag name="LATEXADDIN" val="\documentclass{article}&#10;\usepackage{amsmath}&#10;\usepackage{mathrsfs}&#10;\usepackage{amssymb}&#10;\usepackage{bbm}&#10;\usepackage{bm}\usepackage[dvipsnames]{xcolor}&#10;&#10;&#10;\pagestyle{empty}&#10;\begin{document}&#10;&#10;$$ \sum \text{exp}(\tau,z_a) = \mathcal{N}_1 e^{2\pi i p_1 \tau} +\mathcal{N}_2 e^{2\pi i p_2 \tau} + \text{negl.}\qquad \color{NavyBlue}\text{Racetrack} $$&#10;&#10;&#10;\end{document}"/>
  <p:tag name="IGUANATEXSIZE" val="20"/>
  <p:tag name="IGUANATEXCURSOR" val="342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.7349"/>
  <p:tag name="ORIGINALWIDTH" val="1286.089"/>
  <p:tag name="LATEXADDIN" val="\documentclass{article}&#10;\usepackage{amsmath,amssymb}&#10;\pagestyle{empty}\usepackage[dvipsnames]{xcolor}&#10;\begin{document}&#10;&#10;%\noindent We sample points inside the stretched K\&quot;ahler cone, for it is there that\\&#10;&#10;$$\mathcal{N}_1, \mathcal{N}_2 \in \mathbb{Z},~~ p_1, p_2 \in \mathbb{Q} $$&#10; &#10;\end{document}"/>
  <p:tag name="IGUANATEXSIZE" val="16"/>
  <p:tag name="IGUANATEXCURSOR" val="256"/>
  <p:tag name="TRANSPARENCY" val="True"/>
  <p:tag name="LATEXENGINEID" val="0"/>
  <p:tag name="TEMPFOLDER" val="C:\Users\Liam\Desktop\System Apps\foriguana\"/>
  <p:tag name="LATEXFORMHEIGHT" val="312"/>
  <p:tag name="LATEXFORMWIDTH" val="602"/>
  <p:tag name="LATEXFORMWRAP" val="True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992.501"/>
  <p:tag name="LATEXADDIN" val="\documentclass{article}&#10;\usepackage{amsmath}&#10;\pagestyle{empty}\usepackage[dvipsnames]{xcolor}&#10;\begin{document}&#10;&#10;&#10;&#10;$$ \mathcal{A}_i(\tau,z_a) = \mathcal{A}_i\qquad \color{NavyBlue}\text{constant Pfaffians}$$&#10;\end{document}"/>
  <p:tag name="IGUANATEXSIZE" val="20"/>
  <p:tag name="IGUANATEXCURSOR" val="17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3.4646"/>
  <p:tag name="ORIGINALWIDTH" val="1007.874"/>
  <p:tag name="LATEXADDIN" val="\documentclass{article}&#10;\usepackage{amsmath}&#10;\usepackage{mathrsfs}&#10;\usepackage{amssymb}&#10;\usepackage{bbm}&#10;\usepackage{bm}&#10;&#10;\pagestyle{empty}&#10;\begin{document}&#10;&#10;$$ W_{\mathrm{flux}} = \int_X G_3 \wedge \Omega  $$&#10;&#10;&#10;\end{document}"/>
  <p:tag name="IGUANATEXSIZE" val="20"/>
  <p:tag name="IGUANATEXCURSOR" val="176"/>
  <p:tag name="TRANSPARENCY" val="True"/>
  <p:tag name="FILENAME" val="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1427.072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Gukov, Vafa, Witten 99}}$$&#10;&#10;&#10;\end{document}"/>
  <p:tag name="IGUANATEXSIZE" val="12"/>
  <p:tag name="IGUANATEXCURSOR" val="225"/>
  <p:tag name="TRANSPARENCY" val="True"/>
  <p:tag name="FILENAME" val="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338"/>
  <p:tag name="ORIGINALWIDTH" val="2289.464"/>
  <p:tag name="LATEXADDIN" val="\documentclass{article}&#10;\usepackage{amsmath}&#10;\usepackage{mathrsfs}&#10;\usepackage{amssymb}&#10;\usepackage{bbm}&#10;\usepackage{bm}&#10;&#10;\pagestyle{empty}&#10;\begin{document}&#10;&#10;$$ W(\tau,z_a,T_i) = W_{\mathrm{flux}}(\tau,z_a) + W_{\mathrm{np}}(\tau,z_a,T_i) $$&#10;&#10;&#10;\end{document}"/>
  <p:tag name="IGUANATEXSIZE" val="20"/>
  <p:tag name="IGUANATEXCURSOR" val="222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4.7282"/>
  <p:tag name="ORIGINALWIDTH" val="1553.806"/>
  <p:tag name="LATEXADDIN" val="\documentclass{article}&#10;\usepackage{amsmath}&#10;\usepackage{mathrsfs}&#10;\usepackage{amssymb}&#10;\usepackage{bbm}&#10;\usepackage{bm}&#10;&#10;\pagestyle{empty}&#10;\begin{document}&#10;&#10;$$ = \text{poly}(\tau,z_a)+\sum \text{exp}(\tau,z_a)$$&#10;&#10;&#10;\end{document}"/>
  <p:tag name="IGUANATEXSIZE" val="20"/>
  <p:tag name="IGUANATEXCURSOR" val="190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247.4691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Goal}$$&#10;&#10;&#10;\end{document}"/>
  <p:tag name="IGUANATEXSIZE" val="36"/>
  <p:tag name="IGUANATEXCURSOR" val="214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0.9636"/>
  <p:tag name="ORIGINALWIDTH" val="1868.766"/>
  <p:tag name="LATEXADDIN" val="\documentclass{article}&#10;\usepackage{amsmath}&#10;\pagestyle{empty}&#10;\begin{document}&#10;&#10;&#10;$$ = \sum_i \mathcal{A}_i(\tau,z_a)\,\mathrm{exp}\Bigl(-2\pi T_i\Bigr)\, + \ldots.$$&#10;&#10;\end{document}"/>
  <p:tag name="IGUANATEXSIZE" val="20"/>
  <p:tag name="IGUANATEXCURSOR" val="14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4.7282"/>
  <p:tag name="ORIGINALWIDTH" val="1631.046"/>
  <p:tag name="LATEXADDIN" val="\documentclass{article}&#10;\usepackage{amsmath}&#10;\usepackage{mathrsfs}&#10;\usepackage{amssymb}&#10;\usepackage{bbm}&#10;\usepackage{bm}&#10;&#10;\pagestyle{empty}&#10;\begin{document}&#10;&#10;$$W_{\mathrm{np}}= \sum\text{D-brane instantons}$$&#10;&#10;&#10;\end{document}"/>
  <p:tag name="IGUANATEXSIZE" val="20"/>
  <p:tag name="IGUANATEXCURSOR" val="187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2362"/>
  <p:tag name="ORIGINALWIDTH" val="1482.565"/>
  <p:tag name="LATEXADDIN" val="\documentclass{article}&#10;\usepackage{amsmath}&#10;\usepackage{mathrsfs}&#10;\usepackage{amssymb}&#10;\usepackage{bbm}\usepackage[dvipsnames]{xcolor}&#10;\usepackage{bm}&#10;&#10;\pagestyle{empty}&#10;\begin{document}&#10;&#10;\color{Bittersweet}In our solutions, we ensure:&#10;&#10;&#10;\end{document}"/>
  <p:tag name="IGUANATEXSIZE" val="24"/>
  <p:tag name="IGUANATEXCURSOR" val="236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8.74016"/>
  <p:tag name="ORIGINALWIDTH" val="581.9272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Witten 96}}$$&#10;&#10;&#10;\end{document}"/>
  <p:tag name="IGUANATEXSIZE" val="12"/>
  <p:tag name="IGUANATEXCURSOR" val="250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4.7282"/>
  <p:tag name="ORIGINALWIDTH" val="3278.59"/>
  <p:tag name="LATEXADDIN" val="\documentclass{article}&#10;\usepackage{amsmath}&#10;\usepackage{mathrsfs}&#10;\usepackage{amssymb}&#10;\usepackage{bbm}&#10;\usepackage{bm}\usepackage[dvipsnames]{xcolor}&#10;&#10;&#10;\pagestyle{empty}&#10;\begin{document}&#10;&#10;$$ \sum \text{exp}(\tau,z_a) = \mathcal{N}_1 e^{2\pi i p_1 \tau} +\mathcal{N}_2 e^{2\pi i p_2 \tau} + \text{negl.}\qquad \color{NavyBlue}\text{Racetrack} $$&#10;&#10;&#10;\end{document}"/>
  <p:tag name="IGUANATEXSIZE" val="20"/>
  <p:tag name="IGUANATEXCURSOR" val="342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.7349"/>
  <p:tag name="ORIGINALWIDTH" val="1202.85"/>
  <p:tag name="LATEXADDIN" val="\documentclass{article}&#10;\usepackage{amsmath,amssymb}&#10;\pagestyle{empty}\usepackage[dvipsnames]{xcolor}&#10;\begin{document}&#10;&#10;%\noindent We sample points inside the stretched K\&quot;ahler cone, for it is there that\\&#10;&#10;$$\mathcal{N}_1, \mathcal{N}_2 \in \mathbb{Z}, p_1, p_2 \in \mathbb{Q} $$&#10; &#10;\end{document}"/>
  <p:tag name="IGUANATEXSIZE" val="16"/>
  <p:tag name="IGUANATEXCURSOR" val="281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992.501"/>
  <p:tag name="LATEXADDIN" val="\documentclass{article}&#10;\usepackage{amsmath}&#10;\pagestyle{empty}\usepackage[dvipsnames]{xcolor}&#10;\begin{document}&#10;&#10;&#10;&#10;$$ \mathcal{A}_i(\tau,z_a) = \mathcal{A}_i\qquad \color{NavyBlue}\text{constant Pfaffians}$$&#10;\end{document}"/>
  <p:tag name="IGUANATEXSIZE" val="20"/>
  <p:tag name="IGUANATEXCURSOR" val="17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0.9636"/>
  <p:tag name="ORIGINALWIDTH" val="3175.103"/>
  <p:tag name="LATEXADDIN" val="\documentclass{article}&#10;\usepackage{amsmath}&#10;\usepackage{mathrsfs}&#10;\usepackage{amssymb}&#10;\usepackage{bbm}\usepackage[dvipsnames]{xcolor}&#10;&#10;\usepackage{bm}&#10;&#10;\pagestyle{empty}&#10;\begin{document}&#10;&#10;\color{Bittersweet}&#10;$$ W(\tau,z_a,T_i) =   \mathcal{N}_1 e^{2\pi i p_1 \tau} +\mathcal{N}_2 e^{2\pi i p_2 \tau}+\sum_i \mathcal{A}_i \,\mathrm{exp}\Bigl(-2\pi T_i\Bigr) $$&#10;&#10;&#10;\end{document}"/>
  <p:tag name="IGUANATEXSIZE" val="24"/>
  <p:tag name="IGUANATEXCURSOR" val="209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2.7334"/>
  <p:tag name="ORIGINALWIDTH" val="2422.197"/>
  <p:tag name="LATEXADDIN" val="\documentclass{article}&#10;\usepackage{amsmath}&#10;\usepackage{mathrsfs}&#10;\usepackage{amssymb}&#10;\usepackage{bbm}&#10;\usepackage{bm}\usepackage[dvipsnames]{xcolor}&#10;&#10;&#10;\pagestyle{empty}&#10;\begin{document}&#10;&#10;$$\bullet~\text{Determined by the numbers }\mathcal{N}_{1,2},~p_{1,2},~\mathcal{A}_i$$&#10; &#10;\end{document}"/>
  <p:tag name="IGUANATEXSIZE" val="20"/>
  <p:tag name="IGUANATEXCURSOR" val="200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3868.766"/>
  <p:tag name="LATEXADDIN" val="\documentclass{article}&#10;\usepackage{amsmath}&#10;\usepackage{mathrsfs}&#10;\usepackage{amssymb}&#10;\usepackage{bbm}&#10;\usepackage{bm}\usepackage[dvipsnames]{xcolor}&#10;&#10;&#10;\pagestyle{empty}&#10;\begin{document}&#10;&#10;$$\bullet~\text{Purely exponential }\Rightarrow\text{ vacuum energy naturally exponentially small.}$$&#10; &#10;\end{document}"/>
  <p:tag name="IGUANATEXSIZE" val="20"/>
  <p:tag name="IGUANATEXCURSOR" val="225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3.967"/>
  <p:tag name="ORIGINALWIDTH" val="3526.809"/>
  <p:tag name="LATEXADDIN" val="\documentclass{article}&#10;\usepackage{amsmath}&#10;\usepackage{amssymb}&#10;\pagestyle{empty}&#10;\begin{document}&#10;&#10;&#10;\noindent {\emph{Attack the cosmological constant problem in quantum gravity} &#10;&#10;%\smallskip&#10;\noindent \emph{by constructing vacua of string theory with small vacuum energy.}&#10; &#10;&#10;\end{document}"/>
  <p:tag name="IGUANATEXSIZE" val="20"/>
  <p:tag name="IGUANATEXCURSOR" val="184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566.929"/>
  <p:tag name="LATEXADDIN" val="\documentclass{article}&#10;\usepackage{amsmath}&#10;\pagestyle{empty}\usepackage[dvipsnames]{xcolor}&#10;\begin{document}&#10;&#10;&#10;&#10;$$ \color{NavyBlue}\text{With this structure we find }W_0  :=\langle W_{\text{flux}} \rangle \ll 1.$$&#10;\end{document}"/>
  <p:tag name="IGUANATEXSIZE" val="20"/>
  <p:tag name="IGUANATEXCURSOR" val="198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True"/>
  <p:tag name="BITMAPVECTOR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503.187"/>
  <p:tag name="LATEXADDIN" val="\documentclass{article}&#10;\usepackage{amsmath}&#10;\usepackage{mathrsfs}&#10;\usepackage{amssymb}&#10;\usepackage{bbm}&#10;\usepackage{bm}\usepackage[dvipsnames]{xcolor}&#10;&#10;&#10;\pagestyle{empty}&#10;\begin{document}&#10;&#10;$$ \text{poly}(\tau,z_a) \equiv 0\qquad\color{NavyBlue}\text{Perturbatively flat vacuum}$$&#10;&#10;&#10;\end{document}"/>
  <p:tag name="IGUANATEXSIZE" val="20"/>
  <p:tag name="IGUANATEXCURSOR" val="277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3.4646"/>
  <p:tag name="ORIGINALWIDTH" val="1007.874"/>
  <p:tag name="LATEXADDIN" val="\documentclass{article}&#10;\usepackage{amsmath}&#10;\usepackage{mathrsfs}&#10;\usepackage{amssymb}&#10;\usepackage{bbm}&#10;\usepackage{bm}&#10;&#10;\pagestyle{empty}&#10;\begin{document}&#10;&#10;$$ W_{\mathrm{flux}} = \int_X G_3 \wedge \Omega  $$&#10;&#10;&#10;\end{document}"/>
  <p:tag name="IGUANATEXSIZE" val="20"/>
  <p:tag name="IGUANATEXCURSOR" val="176"/>
  <p:tag name="TRANSPARENCY" val="True"/>
  <p:tag name="FILENAME" val="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1427.072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Gukov, Vafa, Witten 99}}$$&#10;&#10;&#10;\end{document}"/>
  <p:tag name="IGUANATEXSIZE" val="12"/>
  <p:tag name="IGUANATEXCURSOR" val="225"/>
  <p:tag name="TRANSPARENCY" val="True"/>
  <p:tag name="FILENAME" val="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338"/>
  <p:tag name="ORIGINALWIDTH" val="2289.464"/>
  <p:tag name="LATEXADDIN" val="\documentclass{article}&#10;\usepackage{amsmath}&#10;\usepackage{mathrsfs}&#10;\usepackage{amssymb}&#10;\usepackage{bbm}&#10;\usepackage{bm}&#10;&#10;\pagestyle{empty}&#10;\begin{document}&#10;&#10;$$ W(\tau,z_a,T_i) = W_{\mathrm{flux}}(\tau,z_a) + W_{\mathrm{np}}(\tau,z_a,T_i) $$&#10;&#10;&#10;\end{document}"/>
  <p:tag name="IGUANATEXSIZE" val="20"/>
  <p:tag name="IGUANATEXCURSOR" val="222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4.7282"/>
  <p:tag name="ORIGINALWIDTH" val="1553.806"/>
  <p:tag name="LATEXADDIN" val="\documentclass{article}&#10;\usepackage{amsmath}&#10;\usepackage{mathrsfs}&#10;\usepackage{amssymb}&#10;\usepackage{bbm}&#10;\usepackage{bm}&#10;&#10;\pagestyle{empty}&#10;\begin{document}&#10;&#10;$$ = \text{poly}(\tau,z_a)+\sum \text{exp}(\tau,z_a)$$&#10;&#10;&#10;\end{document}"/>
  <p:tag name="IGUANATEXSIZE" val="20"/>
  <p:tag name="IGUANATEXCURSOR" val="190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0.9636"/>
  <p:tag name="ORIGINALWIDTH" val="1868.766"/>
  <p:tag name="LATEXADDIN" val="\documentclass{article}&#10;\usepackage{amsmath}&#10;\pagestyle{empty}&#10;\begin{document}&#10;&#10;&#10;$$ = \sum_i \mathcal{A}_i(\tau,z_a)\,\mathrm{exp}\Bigl(-2\pi T_i\Bigr)\, + \ldots.$$&#10;&#10;\end{document}"/>
  <p:tag name="IGUANATEXSIZE" val="20"/>
  <p:tag name="IGUANATEXCURSOR" val="14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4.7282"/>
  <p:tag name="ORIGINALWIDTH" val="1631.046"/>
  <p:tag name="LATEXADDIN" val="\documentclass{article}&#10;\usepackage{amsmath}&#10;\usepackage{mathrsfs}&#10;\usepackage{amssymb}&#10;\usepackage{bbm}&#10;\usepackage{bm}&#10;&#10;\pagestyle{empty}&#10;\begin{document}&#10;&#10;$$W_{\mathrm{np}}= \sum\text{D-brane instantons}$$&#10;&#10;&#10;\end{document}"/>
  <p:tag name="IGUANATEXSIZE" val="20"/>
  <p:tag name="IGUANATEXCURSOR" val="187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2362"/>
  <p:tag name="ORIGINALWIDTH" val="1482.565"/>
  <p:tag name="LATEXADDIN" val="\documentclass{article}&#10;\usepackage{amsmath}&#10;\usepackage{mathrsfs}&#10;\usepackage{amssymb}&#10;\usepackage{bbm}\usepackage[dvipsnames]{xcolor}&#10;\usepackage{bm}&#10;&#10;\pagestyle{empty}&#10;\begin{document}&#10;&#10;\color{Bittersweet}In our solutions, we ensure:&#10;&#10;&#10;\end{document}"/>
  <p:tag name="IGUANATEXSIZE" val="24"/>
  <p:tag name="IGUANATEXCURSOR" val="235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8.74016"/>
  <p:tag name="ORIGINALWIDTH" val="581.9272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Witten 96}}$$&#10;&#10;&#10;\end{document}"/>
  <p:tag name="IGUANATEXSIZE" val="12"/>
  <p:tag name="IGUANATEXCURSOR" val="250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442.07"/>
  <p:tag name="LATEXADDIN" val="\documentclass{article}&#10;\usepackage{amsmath}&#10;\usepackage{amssymb}&#10;\pagestyle{empty}\usepackage[dvipsnames]{xcolor}&#10;\begin{document}&#10;&#10;&#10; &#10;&#10; &#10; &#10;&#10;\noindent Three principal challenges:&#10;&#10;  &#10;&#10;\end{document}"/>
  <p:tag name="IGUANATEXSIZE" val="20"/>
  <p:tag name="IGUANATEXCURSOR" val="177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4.7282"/>
  <p:tag name="ORIGINALWIDTH" val="3278.59"/>
  <p:tag name="LATEXADDIN" val="\documentclass{article}&#10;\usepackage{amsmath}&#10;\usepackage{mathrsfs}&#10;\usepackage{amssymb}&#10;\usepackage{bbm}&#10;\usepackage{bm}\usepackage[dvipsnames]{xcolor}&#10;&#10;&#10;\pagestyle{empty}&#10;\begin{document}&#10;&#10;$$ \sum \text{exp}(\tau,z_a) = \mathcal{N}_1 e^{2\pi i p_1 \tau} +\mathcal{N}_2 e^{2\pi i p_2 \tau} + \text{negl.}\qquad \color{NavyBlue}\text{Racetrack} $$&#10;&#10;&#10;\end{document}"/>
  <p:tag name="IGUANATEXSIZE" val="20"/>
  <p:tag name="IGUANATEXCURSOR" val="342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.7349"/>
  <p:tag name="ORIGINALWIDTH" val="1202.85"/>
  <p:tag name="LATEXADDIN" val="\documentclass{article}&#10;\usepackage{amsmath,amssymb}&#10;\pagestyle{empty}\usepackage[dvipsnames]{xcolor}&#10;\begin{document}&#10;&#10;%\noindent We sample points inside the stretched K\&quot;ahler cone, for it is there that\\&#10;&#10;$$\mathcal{N}_1, \mathcal{N}_2 \in \mathbb{Z}, p_1, p_2 \in \mathbb{Q} $$&#10; &#10;\end{document}"/>
  <p:tag name="IGUANATEXSIZE" val="16"/>
  <p:tag name="IGUANATEXCURSOR" val="281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992.501"/>
  <p:tag name="LATEXADDIN" val="\documentclass{article}&#10;\usepackage{amsmath}&#10;\pagestyle{empty}\usepackage[dvipsnames]{xcolor}&#10;\begin{document}&#10;&#10;&#10;&#10;$$ \mathcal{A}_i(\tau,z_a) = \mathcal{A}_i\qquad \color{NavyBlue}\text{constant Pfaffians}$$&#10;\end{document}"/>
  <p:tag name="IGUANATEXSIZE" val="20"/>
  <p:tag name="IGUANATEXCURSOR" val="17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0.9636"/>
  <p:tag name="ORIGINALWIDTH" val="3175.103"/>
  <p:tag name="LATEXADDIN" val="\documentclass{article}&#10;\usepackage{amsmath}&#10;\usepackage{mathrsfs}&#10;\usepackage{amssymb}&#10;\usepackage{bbm}\usepackage[dvipsnames]{xcolor}&#10;&#10;\usepackage{bm}&#10;&#10;\pagestyle{empty}&#10;\begin{document}&#10;&#10;\color{Bittersweet}&#10;$$ W(\tau,z_a,T_i) =   \mathcal{N}_1 e^{2\pi i p_1 \tau} +\mathcal{N}_2 e^{2\pi i p_2 \tau}+\sum_i \mathcal{A}_i \,\mathrm{exp}\Bigl(-2\pi T_i\Bigr) $$&#10;&#10;&#10;\end{document}"/>
  <p:tag name="IGUANATEXSIZE" val="24"/>
  <p:tag name="IGUANATEXCURSOR" val="209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2.7334"/>
  <p:tag name="ORIGINALWIDTH" val="2422.197"/>
  <p:tag name="LATEXADDIN" val="\documentclass{article}&#10;\usepackage{amsmath}&#10;\usepackage{mathrsfs}&#10;\usepackage{amssymb}&#10;\usepackage{bbm}&#10;\usepackage{bm}\usepackage[dvipsnames]{xcolor}&#10;&#10;&#10;\pagestyle{empty}&#10;\begin{document}&#10;&#10;$$\bullet~\text{Determined by the numbers }\mathcal{N}_{1,2},~p_{1,2},~\mathcal{A}_i$$&#10; &#10;\end{document}"/>
  <p:tag name="IGUANATEXSIZE" val="20"/>
  <p:tag name="IGUANATEXCURSOR" val="200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3826.772"/>
  <p:tag name="LATEXADDIN" val="\documentclass{article}&#10;\usepackage{amsmath}&#10;\usepackage{mathrsfs}&#10;\usepackage{amssymb}&#10;\usepackage{bbm}&#10;\usepackage{bm}\usepackage[dvipsnames]{xcolor}&#10;&#10;&#10;\pagestyle{empty}&#10;\begin{document}&#10;&#10;$$\bullet~\text{Purely exponential}\Rightarrow\text{ vacuum energy naturally exponentially small.}$$&#10; &#10;\end{document}"/>
  <p:tag name="IGUANATEXSIZE" val="20"/>
  <p:tag name="IGUANATEXCURSOR" val="288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566.929"/>
  <p:tag name="LATEXADDIN" val="\documentclass{article}&#10;\usepackage{amsmath}&#10;\pagestyle{empty}\usepackage[dvipsnames]{xcolor}&#10;\begin{document}&#10;&#10;&#10;&#10;$$ \color{NavyBlue}\text{With this structure we find }W_0  :=\langle W_{\text{flux}} \rangle \ll 1.$$&#10;\end{document}"/>
  <p:tag name="IGUANATEXSIZE" val="20"/>
  <p:tag name="IGUANATEXCURSOR" val="19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503.187"/>
  <p:tag name="LATEXADDIN" val="\documentclass{article}&#10;\usepackage{amsmath}&#10;\usepackage{mathrsfs}&#10;\usepackage{amssymb}&#10;\usepackage{bbm}&#10;\usepackage{bm}\usepackage[dvipsnames]{xcolor}&#10;&#10;&#10;\pagestyle{empty}&#10;\begin{document}&#10;&#10;$$ \text{poly}(\tau,z_a) \equiv 0\qquad\color{NavyBlue}\text{Perturbatively flat vacuum}$$&#10;&#10;&#10;\end{document}"/>
  <p:tag name="IGUANATEXSIZE" val="20"/>
  <p:tag name="IGUANATEXCURSOR" val="277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494.938"/>
  <p:tag name="LATEXADDIN" val="\documentclass{article}&#10;\usepackage{amsmath}&#10;\usepackage{mathrsfs}&#10;\usepackage{amssymb}&#10;\usepackage{bbm}&#10;\usepackage{bm}\usepackage[dvipsnames]{xcolor}&#10;&#10;&#10;\pagestyle{empty}&#10;\begin{document}&#10;&#10;$$ \text{poly}(\tau,z_a) \equiv 0\qquad\color{NavyBlue}\text{perturbatively flat vacuum}$$&#10;&#10;&#10;\end{document}"/>
  <p:tag name="IGUANATEXSIZE" val="20"/>
  <p:tag name="IGUANATEXCURSOR" val="252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881.515"/>
  <p:tag name="LATEXADDIN" val="\documentclass{article}&#10;\usepackage{amsmath}&#10;\usepackage{mathrsfs}&#10;\usepackage{amssymb}&#10;\usepackage{bbm}&#10;\usepackage{bm}\usepackage[dvipsnames]{xcolor}&#10;&#10;&#10;\pagestyle{empty}&#10;\begin{document} &#10;&#10;We find quantized fluxes for which &#10;&#10;\end{document}"/>
  <p:tag name="IGUANATEXSIZE" val="20"/>
  <p:tag name="IGUANATEXCURSOR" val="226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0.1987"/>
  <p:tag name="ORIGINALWIDTH" val="3645.294"/>
  <p:tag name="LATEXADDIN" val="\documentclass{article}&#10;\usepackage{amsmath}&#10;\usepackage{amssymb}&#10;\pagestyle{empty}\usepackage[dvipsnames]{xcolor}&#10;\begin{document}&#10;&#10;&#10; &#10;&#10;\noindent {\color{Bittersweet}Dimensionality}:  &#10;&#10;Fundamental parameters in string theory are discrete.&#10;&#10;Matching observations may require adjusting many parameters.&#10;&#10;  &#10;&#10;\end{document}"/>
  <p:tag name="IGUANATEXSIZE" val="20"/>
  <p:tag name="IGUANATEXCURSOR" val="275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9813"/>
  <p:tag name="ORIGINALWIDTH" val="2086.989"/>
  <p:tag name="LATEXADDIN" val="\documentclass{article}&#10;\usepackage{amsmath}&#10;\usepackage{mathrsfs}&#10;\usepackage{amssymb}&#10;\usepackage{bbm}&#10;\usepackage{bm}\usepackage[dvipsnames]{xcolor}&#10;&#10;&#10;\pagestyle{empty}&#10;\begin{document}&#10;&#10;along a flat valley $z_{a} = p_a \tau,~~\vec{p} \in \mathbb{Q}^{h^{2,1}}$&#10;&#10;\end{document}"/>
  <p:tag name="IGUANATEXSIZE" val="20"/>
  <p:tag name="IGUANATEXCURSOR" val="221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3639.295"/>
  <p:tag name="LATEXADDIN" val="\documentclass{article}&#10;\usepackage{amsmath}&#10;\usepackage{mathrsfs}&#10;\usepackage{amssymb}&#10;\usepackage{bbm}&#10;\usepackage{bm}\usepackage[dvipsnames]{xcolor}&#10;&#10;&#10;\pagestyle{empty}&#10;\begin{document} &#10;&#10;Complex structure deformations transverse to the valley are heavy.&#10;&#10;\end{document}"/>
  <p:tag name="IGUANATEXSIZE" val="20"/>
  <p:tag name="IGUANATEXCURSOR" val="256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2722.91"/>
  <p:tag name="LATEXADDIN" val="\documentclass{article}&#10;\usepackage{amsmath}&#10;\usepackage{mathrsfs}&#10;\usepackage{amssymb}&#10;\usepackage{bbm}&#10;\usepackage{bm}\usepackage[dvipsnames]{xcolor}&#10;&#10;&#10;\pagestyle{empty}&#10;\begin{document} &#10;&#10;The along-valley modulus remains massless so far.&#10;&#10;\end{document}"/>
  <p:tag name="IGUANATEXSIZE" val="20"/>
  <p:tag name="IGUANATEXCURSOR" val="235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1952.756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Demirtas, Kim, L.M., Moritz 19}}$$&#10;&#10;&#10;\end{document}"/>
  <p:tag name="IGUANATEXSIZE" val="12"/>
  <p:tag name="IGUANATEXCURSOR" val="225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2539.183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Giryavets, Kachru, Tripathy, Trivedi 03}}$$&#10;&#10;&#10;\end{document}"/>
  <p:tag name="IGUANATEXSIZE" val="12"/>
  <p:tag name="IGUANATEXCURSOR" val="225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1628.796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Denef, Douglas, Florea 04}}$$&#10;&#10;&#10;\end{document}"/>
  <p:tag name="IGUANATEXSIZE" val="12"/>
  <p:tag name="IGUANATEXCURSOR" val="225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503.187"/>
  <p:tag name="LATEXADDIN" val="\documentclass{article}&#10;\usepackage{amsmath}&#10;\usepackage{mathrsfs}&#10;\usepackage{amssymb}&#10;\usepackage{bbm}&#10;\usepackage{bm}\usepackage[dvipsnames]{xcolor}&#10;&#10;&#10;\pagestyle{empty}&#10;\begin{document}&#10;&#10;$$ \text{poly}(\tau,z_a) \equiv 0\qquad\color{NavyBlue}\text{Perturbatively flat vacuum}$$&#10;&#10;&#10;\end{document}"/>
  <p:tag name="IGUANATEXSIZE" val="20"/>
  <p:tag name="IGUANATEXCURSOR" val="277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3.4646"/>
  <p:tag name="ORIGINALWIDTH" val="1007.874"/>
  <p:tag name="LATEXADDIN" val="\documentclass{article}&#10;\usepackage{amsmath}&#10;\usepackage{mathrsfs}&#10;\usepackage{amssymb}&#10;\usepackage{bbm}&#10;\usepackage{bm}&#10;&#10;\pagestyle{empty}&#10;\begin{document}&#10;&#10;$$ W_{\mathrm{flux}} = \int_X G_3 \wedge \Omega  $$&#10;&#10;&#10;\end{document}"/>
  <p:tag name="IGUANATEXSIZE" val="20"/>
  <p:tag name="IGUANATEXCURSOR" val="176"/>
  <p:tag name="TRANSPARENCY" val="True"/>
  <p:tag name="FILENAME" val="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1427.072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Gukov, Vafa, Witten 99}}$$&#10;&#10;&#10;\end{document}"/>
  <p:tag name="IGUANATEXSIZE" val="12"/>
  <p:tag name="IGUANATEXCURSOR" val="225"/>
  <p:tag name="TRANSPARENCY" val="True"/>
  <p:tag name="FILENAME" val="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338"/>
  <p:tag name="ORIGINALWIDTH" val="2289.464"/>
  <p:tag name="LATEXADDIN" val="\documentclass{article}&#10;\usepackage{amsmath}&#10;\usepackage{mathrsfs}&#10;\usepackage{amssymb}&#10;\usepackage{bbm}&#10;\usepackage{bm}&#10;&#10;\pagestyle{empty}&#10;\begin{document}&#10;&#10;$$ W(\tau,z_a,T_i) = W_{\mathrm{flux}}(\tau,z_a) + W_{\mathrm{np}}(\tau,z_a,T_i) $$&#10;&#10;&#10;\end{document}"/>
  <p:tag name="IGUANATEXSIZE" val="20"/>
  <p:tag name="IGUANATEXCURSOR" val="222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8.2302"/>
  <p:tag name="ORIGINALWIDTH" val="1004.874"/>
  <p:tag name="LATEXADDIN" val="\documentclass{article}&#10;\usepackage{amsmath}&#10;\usepackage{amssymb}&#10;\pagestyle{empty}\usepackage[dvipsnames]{xcolor}&#10;&#10;\begin{document}&#10;&#10;&#10;$\rho_{\text{vac}}^{\text{obs.}} \approx 10^{-123}~M_{\text{pl}}^4 $&#10;\end{document}&#10;&#10;\end{document}"/>
  <p:tag name="IGUANATEXSIZE" val="20"/>
  <p:tag name="IGUANATEXCURSOR" val="203"/>
  <p:tag name="TRANSPARENCY" val="True"/>
  <p:tag name="LATEXENGINEID" val="0"/>
  <p:tag name="TEMPFOLDER" val="c:\temp\"/>
  <p:tag name="LATEXFORMHEIGHT" val="312"/>
  <p:tag name="LATEXFORMWIDTH" val="612.85"/>
  <p:tag name="LATEXFORMWRAP" val="False"/>
  <p:tag name="BITMAPVECTOR" val="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4.7282"/>
  <p:tag name="ORIGINALWIDTH" val="1553.806"/>
  <p:tag name="LATEXADDIN" val="\documentclass{article}&#10;\usepackage{amsmath}&#10;\usepackage{mathrsfs}&#10;\usepackage{amssymb}&#10;\usepackage{bbm}&#10;\usepackage{bm}&#10;&#10;\pagestyle{empty}&#10;\begin{document}&#10;&#10;$$ = \text{poly}(\tau,z_a)+\sum \text{exp}(\tau,z_a)$$&#10;&#10;&#10;\end{document}"/>
  <p:tag name="IGUANATEXSIZE" val="20"/>
  <p:tag name="IGUANATEXCURSOR" val="190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0.9636"/>
  <p:tag name="ORIGINALWIDTH" val="1868.766"/>
  <p:tag name="LATEXADDIN" val="\documentclass{article}&#10;\usepackage{amsmath}&#10;\pagestyle{empty}&#10;\begin{document}&#10;&#10;&#10;$$ = \sum_i \mathcal{A}_i(\tau,z_a)\,\mathrm{exp}\Bigl(-2\pi T_i\Bigr)\, + \ldots.$$&#10;&#10;\end{document}"/>
  <p:tag name="IGUANATEXSIZE" val="20"/>
  <p:tag name="IGUANATEXCURSOR" val="14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4.7282"/>
  <p:tag name="ORIGINALWIDTH" val="1631.046"/>
  <p:tag name="LATEXADDIN" val="\documentclass{article}&#10;\usepackage{amsmath}&#10;\usepackage{mathrsfs}&#10;\usepackage{amssymb}&#10;\usepackage{bbm}&#10;\usepackage{bm}&#10;&#10;\pagestyle{empty}&#10;\begin{document}&#10;&#10;$$W_{\mathrm{np}}= \sum\text{D-brane instantons}$$&#10;&#10;&#10;\end{document}"/>
  <p:tag name="IGUANATEXSIZE" val="20"/>
  <p:tag name="IGUANATEXCURSOR" val="187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751.4061"/>
  <p:tag name="LATEXADDIN" val="\documentclass{article}&#10;\usepackage{amsmath}&#10;\usepackage{mathrsfs}&#10;\usepackage{amssymb}&#10;\usepackage{bbm}\usepackage[dvipsnames]{xcolor}&#10;\usepackage{bm}&#10;&#10;\pagestyle{empty}&#10;\begin{document}&#10;&#10;\color{Bittersweet}Our solutions:&#10;&#10;&#10;\end{document}"/>
  <p:tag name="IGUANATEXSIZE" val="24"/>
  <p:tag name="IGUANATEXCURSOR" val="222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8.74016"/>
  <p:tag name="ORIGINALWIDTH" val="581.9272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Witten 96}}$$&#10;&#10;&#10;\end{document}"/>
  <p:tag name="IGUANATEXSIZE" val="12"/>
  <p:tag name="IGUANATEXCURSOR" val="250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.7349"/>
  <p:tag name="ORIGINALWIDTH" val="1202.85"/>
  <p:tag name="LATEXADDIN" val="\documentclass{article}&#10;\usepackage{amsmath,amssymb}&#10;\pagestyle{empty}\usepackage[dvipsnames]{xcolor}&#10;\begin{document}&#10;&#10;%\noindent We sample points inside the stretched K\&quot;ahler cone, for it is there that\\&#10;&#10;$$\mathcal{N}_1, \mathcal{N}_2 \in \mathbb{Z}, p_1, p_2 \in \mathbb{Q} $$&#10; &#10;\end{document}"/>
  <p:tag name="IGUANATEXSIZE" val="16"/>
  <p:tag name="IGUANATEXCURSOR" val="281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992.501"/>
  <p:tag name="LATEXADDIN" val="\documentclass{article}&#10;\usepackage{amsmath}&#10;\pagestyle{empty}\usepackage[dvipsnames]{xcolor}&#10;\begin{document}&#10;&#10;&#10;&#10;$$ \mathcal{A}_i(\tau,z_a) = \mathcal{A}_i\qquad \color{NavyBlue}\text{constant Pfaffians}$$&#10;\end{document}"/>
  <p:tag name="IGUANATEXSIZE" val="20"/>
  <p:tag name="IGUANATEXCURSOR" val="17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0.9636"/>
  <p:tag name="ORIGINALWIDTH" val="3175.103"/>
  <p:tag name="LATEXADDIN" val="\documentclass{article}&#10;\usepackage{amsmath}&#10;\usepackage{mathrsfs}&#10;\usepackage{amssymb}&#10;\usepackage{bbm}\usepackage[dvipsnames]{xcolor}&#10;&#10;\usepackage{bm}&#10;&#10;\pagestyle{empty}&#10;\begin{document}&#10;&#10;\color{Bittersweet}&#10;$$ W(\tau,z_a,T_i) =   \mathcal{N}_1 e^{2\pi i p_1 \tau} +\mathcal{N}_2 e^{2\pi i p_2 \tau}+\sum_i \mathcal{A}_i \,\mathrm{exp}\Bigl(-2\pi T_i\Bigr) $$&#10;&#10;&#10;\end{document}"/>
  <p:tag name="IGUANATEXSIZE" val="24"/>
  <p:tag name="IGUANATEXCURSOR" val="209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2.7334"/>
  <p:tag name="ORIGINALWIDTH" val="2422.197"/>
  <p:tag name="LATEXADDIN" val="\documentclass{article}&#10;\usepackage{amsmath}&#10;\usepackage{mathrsfs}&#10;\usepackage{amssymb}&#10;\usepackage{bbm}&#10;\usepackage{bm}\usepackage[dvipsnames]{xcolor}&#10;&#10;&#10;\pagestyle{empty}&#10;\begin{document}&#10;&#10;$$\bullet~\text{Determined by the numbers }\mathcal{N}_{1,2},~p_{1,2},~\mathcal{A}_i$$&#10; &#10;\end{document}"/>
  <p:tag name="IGUANATEXSIZE" val="20"/>
  <p:tag name="IGUANATEXCURSOR" val="200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3826.772"/>
  <p:tag name="LATEXADDIN" val="\documentclass{article}&#10;\usepackage{amsmath}&#10;\usepackage{mathrsfs}&#10;\usepackage{amssymb}&#10;\usepackage{bbm}&#10;\usepackage{bm}\usepackage[dvipsnames]{xcolor}&#10;&#10;&#10;\pagestyle{empty}&#10;\begin{document}&#10;&#10;$$\bullet~\text{Purely exponential}\Rightarrow\text{ vacuum energy naturally exponentially small.}$$&#10; &#10;\end{document}"/>
  <p:tag name="IGUANATEXSIZE" val="20"/>
  <p:tag name="IGUANATEXCURSOR" val="288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0.1987"/>
  <p:tag name="ORIGINALWIDTH" val="3526.809"/>
  <p:tag name="LATEXADDIN" val="\documentclass{article}&#10;\usepackage{amsmath}&#10;\usepackage{amssymb}&#10;\pagestyle{empty}\usepackage[dvipsnames]{xcolor}&#10;\begin{document}&#10;&#10;&#10; &#10;&#10;\noindent {\color{Bittersweet}Practicality}:  &#10;&#10;Many interesting phenomena are asymptotically impossible.&#10;&#10;Away from asymptotic limits, computational tools are scarce.&#10;  &#10;&#10;\end{document}"/>
  <p:tag name="IGUANATEXSIZE" val="20"/>
  <p:tag name="IGUANATEXCURSOR" val="304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413.948"/>
  <p:tag name="LATEXADDIN" val="\documentclass{article}&#10;\usepackage{amsmath}&#10;\pagestyle{empty}\usepackage[dvipsnames]{xcolor}&#10;\begin{document}&#10;&#10;&#10;&#10;$$ \color{NavyBlue}\text{With this structure we find }W_0  :=\langle W \rangle \ll 1.$$&#10;\end{document}"/>
  <p:tag name="IGUANATEXSIZE" val="20"/>
  <p:tag name="IGUANATEXCURSOR" val="199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True"/>
  <p:tag name="BITMAPVECTOR" val="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4.7282"/>
  <p:tag name="ORIGINALWIDTH" val="3278.59"/>
  <p:tag name="LATEXADDIN" val="\documentclass{article}&#10;\usepackage{amsmath}&#10;\usepackage{mathrsfs}&#10;\usepackage{amssymb}&#10;\usepackage{bbm}&#10;\usepackage{bm}\usepackage[dvipsnames]{xcolor}&#10;&#10;&#10;\pagestyle{empty}&#10;\begin{document}&#10;&#10;$$ \sum \text{exp}(\tau,z_a) = \mathcal{N}_1 e^{2\pi i p_1 \tau} +\mathcal{N}_2 e^{2\pi i p_2 \tau} + \text{negl.}\qquad \color{NavyBlue}\text{Racetrack} $$&#10;&#10;&#10;\end{document}"/>
  <p:tag name="IGUANATEXSIZE" val="20"/>
  <p:tag name="IGUANATEXCURSOR" val="342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.2339"/>
  <p:tag name="ORIGINALWIDTH" val="1795.276"/>
  <p:tag name="LATEXADDIN" val="\documentclass{article}&#10;\usepackage{amsmath}&#10;\usepackage{mathrsfs}&#10;\usepackage{amssymb}&#10;\usepackage{bbm}&#10;\usepackage{bm}&#10;&#10;\pagestyle{empty}&#10;\begin{document}&#10;&#10;$$W(z) = \mathcal{N}_1 e^{-p_1 z}  + \mathcal{N}_2 e^{- p_2 z}+ \ldots$$&#10;&#10;&#10;\end{document}"/>
  <p:tag name="IGUANATEXSIZE" val="24"/>
  <p:tag name="IGUANATEXCURSOR" val="161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376.078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Racetrack Superpotential}$$&#10;&#10;&#10;\end{document}"/>
  <p:tag name="IGUANATEXSIZE" val="36"/>
  <p:tag name="IGUANATEXCURSOR" val="238"/>
  <p:tag name="TRANSPARENCY" val="True"/>
  <p:tag name="FILENAME" val="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2.7334"/>
  <p:tag name="ORIGINALWIDTH" val="1042.37"/>
  <p:tag name="LATEXADDIN" val="\documentclass{article}&#10;\usepackage{amsmath}&#10;\usepackage{mathrsfs}&#10;\usepackage{amssymb}&#10;\usepackage{bbm}&#10;\usepackage{bm}&#10;&#10;\pagestyle{empty}&#10;\begin{document}&#10;&#10;$$\mathcal{N}_{1,2} \in \mathbb{R},~~p_{1,2} &gt; 0$$&#10;&#10;&#10;\end{document}"/>
  <p:tag name="IGUANATEXSIZE" val="24"/>
  <p:tag name="IGUANATEXCURSOR" val="161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2126"/>
  <p:tag name="ORIGINALWIDTH" val="2214.473"/>
  <p:tag name="LATEXADDIN" val="\documentclass{article}&#10;\usepackage{amsmath}&#10;\usepackage{mathrsfs}&#10;\usepackage{amssymb}&#10;\usepackage{bbm}&#10;\usepackage{bm}&#10;&#10;\pagestyle{empty}&#10;\begin{document}&#10;&#10;$$W(z_{\text{min}}) = \frac{\mathcal{N}_2 \left(p_1-p_2\right)}{p_1} \left(-\frac{\mathcal{N}_1 p_1}{\mathcal{N}_2&#10;   p_2}\right){}^{\frac{p_2}{p_2-p_1}}$$&#10;\end{document}"/>
  <p:tag name="IGUANATEXSIZE" val="24"/>
  <p:tag name="IGUANATEXCURSOR" val="279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.2339"/>
  <p:tag name="ORIGINALWIDTH" val="1776.528"/>
  <p:tag name="LATEXADDIN" val="\documentclass{article}&#10;\usepackage{amsmath}&#10;\usepackage{mathrsfs}&#10;\usepackage{amssymb}&#10;\usepackage{bbm}&#10;\usepackage{bm}\usepackage[dvipsnames]{xcolor}&#10;&#10;&#10;\pagestyle{empty}&#10;\begin{document}&#10;&#10;$$\ll 1 \color{Bittersweet}&#10;\text{ if }|p_1-p_2| \ll p_2,~~\mathcal{N}_1 \ll \mathcal{N}_2$$&#10;&#10;&#10;\end{document}"/>
  <p:tag name="IGUANATEXSIZE" val="24"/>
  <p:tag name="IGUANATEXCURSOR" val="280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.2347"/>
  <p:tag name="ORIGINALWIDTH" val="1178.103"/>
  <p:tag name="LATEXADDIN" val="\documentclass{article}&#10;\usepackage{amsmath}&#10;\usepackage{mathrsfs}&#10;\usepackage{amssymb}&#10;\usepackage{bbm}&#10;\usepackage{bm}&#10;&#10;\pagestyle{empty}&#10;\begin{document}&#10;&#10;\begin{equation}&#10;\text{4d }\mathcal{N}=1\text{ field theory}\nonumber&#10;\end{equation}&#10;&#10;\end{document}"/>
  <p:tag name="IGUANATEXSIZE" val="24"/>
  <p:tag name="IGUANATEXCURSOR" val="218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907.012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Incarnation as Flux Superpotential}$$&#10;&#10;&#10;\end{document}"/>
  <p:tag name="IGUANATEXSIZE" val="36"/>
  <p:tag name="IGUANATEXCURSOR" val="248"/>
  <p:tag name="TRANSPARENCY" val="True"/>
  <p:tag name="FILENAME" val="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4837"/>
  <p:tag name="ORIGINALWIDTH" val="2172.479"/>
  <p:tag name="LATEXADDIN" val="\documentclass{article}&#10;\usepackage{amsmath,amssymb}&#10;\pagestyle{empty}\usepackage[dvipsnames]{xcolor}&#10;\begin{document}&#10;&#10;%\noindent We sample points inside the stretched K\&quot;ahler cone, for it is there that\\&#10; &#10;\begin{equation}\label{eq:prepotential}&#10;\text{prepotential: }\mathcal{F}(z)=\mathcal{F}_{\text{poly}}(z)+\mathcal{F}_{\text{inst}}(z)\nonumber&#10;\end{equation}&#10;&#10;\end{document}"/>
  <p:tag name="IGUANATEXSIZE" val="18"/>
  <p:tag name="IGUANATEXCURSOR" val="255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0.1987"/>
  <p:tag name="ORIGINALWIDTH" val="3224.597"/>
  <p:tag name="LATEXADDIN" val="\documentclass{article}&#10;\usepackage{amsmath}&#10;\usepackage{amssymb}&#10;\pagestyle{empty}\usepackage[dvipsnames]{xcolor}&#10;\begin{document}&#10;&#10;&#10; &#10;&#10;\noindent {\color{Bittersweet}Quantum corrections}:  &#10;&#10;Even if the classical vacuum energy is small, why would&#10;&#10;quantum corrections be small?&#10;&#10;\end{document}"/>
  <p:tag name="IGUANATEXSIZE" val="20"/>
  <p:tag name="IGUANATEXCURSOR" val="249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2.4597"/>
  <p:tag name="ORIGINALWIDTH" val="3265.092"/>
  <p:tag name="LATEXADDIN" val="\documentclass{article}&#10;\usepackage{amsmath,amssymb}&#10;\pagestyle{empty}\usepackage[dvipsnames]{xcolor}&#10;\begin{document}&#10;&#10;%\noindent We sample points inside the stretched K\&quot;ahler cone, for it is there that\\&#10; &#10;\begin{equation}&#10;\mathcal{F}_{\text{poly}}(z)=-\frac{1}{3!}{\color{Fuchsia}{\widetilde{\kappa}_{abc}}}z^az^bz^c+\frac{1}{2}{\color{Fuchsia}{\tilde{a}_{ab}}}z^az^b+\frac{1}{24}{\color{Bittersweet}{\tilde{c}_a}} z^b+\frac{\zeta(3)\color{Bittersweet}{\chi(\widetilde{X})}}{2(2\pi i)^3}\, \nonumber&#10;\end{equation}&#10;&#10;\end{document}"/>
  <p:tag name="IGUANATEXSIZE" val="18"/>
  <p:tag name="IGUANATEXCURSOR" val="283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2.9547"/>
  <p:tag name="ORIGINALWIDTH" val="2431.196"/>
  <p:tag name="LATEXADDIN" val="\documentclass{article}&#10;\usepackage{amsmath,amssymb,mathrsfs}&#10;\pagestyle{empty}\usepackage[dvipsnames]{xcolor}&#10;\begin{document}&#10;&#10;%\noindent We sample points inside the stretched K\&quot;ahler cone, for it is there that\\&#10;\begin{equation}\label{eq:finst}&#10;\mathcal{F}_{\text{inst}}(z)=-\frac{1}{(2\pi i)^3}\sum_{\tilde{\mathbf{q}}\in \mathcal{M}(\widetilde{X})}\text{GV}_{\tilde{\mathbf{q}}}\,\text{Li}_3\Bigl(e^{2\pi i\,\tilde{\mathbf{q}}\cdot \mathbf{z}}\Bigr)\,\nonumber&#10;\end{equation}&#10;&#10;\end{document}"/>
  <p:tag name="IGUANATEXSIZE" val="18"/>
  <p:tag name="IGUANATEXCURSOR" val="363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.982"/>
  <p:tag name="ORIGINALWIDTH" val="1187.851"/>
  <p:tag name="LATEXADDIN" val="\documentclass{article}&#10;\usepackage{amsmath,amssymb}&#10;\pagestyle{empty}\usepackage[dvipsnames]{xcolor}&#10;\begin{document}&#10;&#10;%\noindent We sample points inside the stretched K\&quot;ahler cone, for it is there that\\&#10; &#10;$\text{Li}_k(q):=\sum_{n=1}^\infty q^n/n^k$&#10;&#10;\end{document}"/>
  <p:tag name="IGUANATEXSIZE" val="15"/>
  <p:tag name="IGUANATEXCURSOR" val="252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5.4818"/>
  <p:tag name="ORIGINALWIDTH" val="2608.174"/>
  <p:tag name="LATEXADDIN" val="\documentclass{article}&#10;\usepackage{amsmath,amssymb}&#10;\pagestyle{empty}\usepackage[dvipsnames]{xcolor}&#10;\begin{document}&#10;&#10;%\noindent We sample points inside the stretched K\&quot;ahler cone, for it is there that\\&#10; &#10;{\color{Fuchsia}{intersection numbers}}, {\color{Bittersweet}{Chern classes}} of mirror $\widetilde{X}$&#10;&#10;\end{document}"/>
  <p:tag name="IGUANATEXSIZE" val="15"/>
  <p:tag name="IGUANATEXCURSOR" val="222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7.4803"/>
  <p:tag name="ORIGINALWIDTH" val="1894.263"/>
  <p:tag name="LATEXADDIN" val="\documentclass{article}&#10;\usepackage{amsmath,amssymb,mathrsfs}&#10;\pagestyle{empty}\usepackage[dvipsnames]{xcolor}&#10;\begin{document}&#10;&#10;%\noindent We sample points inside the stretched K\&quot;ahler cone, for it is there that\\&#10;$$\text{GV}_{\tilde{\mathbf{q}}}:\text{ genus-0 GV invariants of }\widetilde{X}$$&#10;&#10;&#10;\end{document}"/>
  <p:tag name="IGUANATEXSIZE" val="15"/>
  <p:tag name="IGUANATEXCURSOR" val="227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8.9576"/>
  <p:tag name="ORIGINALWIDTH" val="2695.163"/>
  <p:tag name="LATEXADDIN" val="\documentclass{article}&#10;\usepackage{amsmath,amssymb,mathrsfs}&#10;\pagestyle{empty}\usepackage[dvipsnames]{xcolor}&#10;\begin{document}&#10;&#10;%\noindent We sample points inside the stretched K\&quot;ahler cone, for it is there that\\&#10;\begin{equation}\label{eq:finst}&#10;\sum_{\tilde{\mathbf{q}}\in \mathcal{M}(\widetilde{X})}\text{GV}_{\tilde{\mathbf{q}}}\,\text{Li}_3\Bigl(e^{2\pi i\,\tilde{\mathbf{q}}\cdot \mathbf{z}}\Bigr)\,=&#10;\sum_{\tilde{\mathbf{q}}\in \mathcal{M}(\widetilde{X})}\mathrm{GW}_{\tilde{\mathbf{q}}}\,\,e^{2\pi i\,\tilde{\mathbf{q}}\cdot \mathbf{z}}  \nonumber&#10;\end{equation}&#10;&#10;\end{document}"/>
  <p:tag name="IGUANATEXSIZE" val="18"/>
  <p:tag name="IGUANATEXCURSOR" val="313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907.012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Incarnation as Flux Superpotential}$$&#10;&#10;&#10;\end{document}"/>
  <p:tag name="IGUANATEXSIZE" val="36"/>
  <p:tag name="IGUANATEXCURSOR" val="248"/>
  <p:tag name="TRANSPARENCY" val="True"/>
  <p:tag name="FILENAME" val="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4837"/>
  <p:tag name="ORIGINALWIDTH" val="2172.479"/>
  <p:tag name="LATEXADDIN" val="\documentclass{article}&#10;\usepackage{amsmath,amssymb}&#10;\pagestyle{empty}\usepackage[dvipsnames]{xcolor}&#10;\begin{document}&#10;&#10;%\noindent We sample points inside the stretched K\&quot;ahler cone, for it is there that\\&#10; &#10;\begin{equation}\label{eq:prepotential}&#10;\text{prepotential: }\mathcal{F}(z)=\mathcal{F}_{\text{poly}}(z)+\mathcal{F}_{\text{inst}}(z)\nonumber&#10;\end{equation}&#10;&#10;\end{document}"/>
  <p:tag name="IGUANATEXSIZE" val="18"/>
  <p:tag name="IGUANATEXCURSOR" val="255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2.4597"/>
  <p:tag name="ORIGINALWIDTH" val="3265.092"/>
  <p:tag name="LATEXADDIN" val="\documentclass{article}&#10;\usepackage{amsmath,amssymb}&#10;\pagestyle{empty}\usepackage[dvipsnames]{xcolor}&#10;\begin{document}&#10;&#10;%\noindent We sample points inside the stretched K\&quot;ahler cone, for it is there that\\&#10; &#10;\begin{equation}&#10;\mathcal{F}_{\text{poly}}(z)=\color{NavyBlue}-\frac{1}{3!}{ {\widetilde{\kappa}_{abc}}}z^az^bz^c+\frac{1}{2}{ {\tilde{a}_{ab}}}z^az^b+\frac{1}{24}{ {\tilde{c}_a}} z^b+\frac{\zeta(3) {\chi(\widetilde{X})}}{2(2\pi i)^3}\, \nonumber&#10;\end{equation}&#10;&#10;\end{document}"/>
  <p:tag name="IGUANATEXSIZE" val="18"/>
  <p:tag name="IGUANATEXCURSOR" val="286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2.9547"/>
  <p:tag name="ORIGINALWIDTH" val="2431.196"/>
  <p:tag name="LATEXADDIN" val="\documentclass{article}&#10;\usepackage{amsmath,amssymb,mathrsfs}&#10;\pagestyle{empty}\usepackage[dvipsnames]{xcolor}&#10;\begin{document}&#10;&#10;%\noindent We sample points inside the stretched K\&quot;ahler cone, for it is there that\\&#10;\begin{equation}\label{eq:finst}&#10;\mathcal{F}_{\text{inst}}(z)=\color{Bittersweet}-\frac{1}{(2\pi i)^3}\sum_{\tilde{\mathbf{q}}\in \mathcal{M}(\widetilde{X})}\text{GV}_{\tilde{\mathbf{q}}}\,\text{Li}_3\Bigl(e^{2\pi i\,\tilde{\mathbf{q}}\cdot \mathbf{z}}\Bigr)\,\nonumber&#10;\end{equation}&#10;&#10;\end{document}"/>
  <p:tag name="IGUANATEXSIZE" val="18"/>
  <p:tag name="IGUANATEXCURSOR" val="297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452.1935"/>
  <p:tag name="LATEXADDIN" val="\documentclass{article}&#10;\usepackage{amsmath}&#10;\usepackage{amssymb}&#10;\pagestyle{empty}\usepackage[dvipsnames]{xcolor}&#10;\begin{document}&#10;&#10;&#10; &#10;&#10; &#10; &#10;&#10;\noindent Strategy&#10;&#10;  &#10;&#10;\end{document}"/>
  <p:tag name="IGUANATEXSIZE" val="20"/>
  <p:tag name="IGUANATEXCURSOR" val="160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2126"/>
  <p:tag name="ORIGINALWIDTH" val="773.1534"/>
  <p:tag name="LATEXADDIN" val="\documentclass{article}&#10;\usepackage{amsmath,amssymb}\newcommand{\id}[0]{\mathbb{I}}&#10;\pagestyle{empty}\usepackage[dvipsnames]{xcolor}&#10;\begin{document}&#10;&#10;%\noindent We sample points inside the stretched K\&quot;ahler cone, for it is there that\\&#10; &#10;$\Sigma:=\begin{pmatrix}&#10;0 &amp; \id\\&#10;-\id &amp; 0&#10;\end{pmatrix}$&#10;&#10;\end{document}"/>
  <p:tag name="IGUANATEXSIZE" val="15"/>
  <p:tag name="IGUANATEXCURSOR" val="298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3.4646"/>
  <p:tag name="ORIGINALWIDTH" val="3307.087"/>
  <p:tag name="LATEXADDIN" val="\documentclass{article}&#10;\usepackage{amsmath,amssymb}&#10;\pagestyle{empty}\usepackage[dvipsnames]{xcolor}&#10;\begin{document}&#10;&#10;%\noindent We sample points inside the stretched K\&quot;ahler cone, for it is there that\\&#10;\begin{equation}&#10;W_{\text{flux}}(\tau,z^a)=\sqrt{\tfrac{2}{\pi}}\int_X (F_3-\tau H_3)\wedge \Omega(z)=\sqrt{\tfrac{2}{\pi}}\,\vec{\Pi}^t\,\Sigma\, (\vec{f}-\tau \vec{h})\,\nonumber&#10;\end{equation}&#10;&#10;\end{document}"/>
  <p:tag name="IGUANATEXSIZE" val="18"/>
  <p:tag name="IGUANATEXCURSOR" val="387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565.4293"/>
  <p:tag name="LATEXADDIN" val="\documentclass{article}&#10;\usepackage{amsmath,amssymb}&#10;\pagestyle{empty}\usepackage[dvipsnames]{xcolor}&#10;\begin{document}&#10;&#10;%\noindent We sample points inside the stretched K\&quot;ahler cone, for it is there that\\&#10; &#10; from $\mathcal{F}_{\text{poly}}$  &#10;&#10;\end{document}"/>
  <p:tag name="IGUANATEXSIZE" val="15"/>
  <p:tag name="IGUANATEXCURSOR" val="209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536.183"/>
  <p:tag name="LATEXADDIN" val="\documentclass{article}&#10;\usepackage{amsmath,amssymb}&#10;\pagestyle{empty}\usepackage[dvipsnames]{xcolor}&#10;\begin{document}&#10;&#10;%\noindent We sample points inside the stretched K\&quot;ahler cone, for it is there that\\&#10; &#10;  from $\mathcal{F}_{\text{inst}}$  &#10;&#10;\end{document}"/>
  <p:tag name="IGUANATEXSIZE" val="15"/>
  <p:tag name="IGUANATEXCURSOR" val="210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2126"/>
  <p:tag name="ORIGINALWIDTH" val="2061.492"/>
  <p:tag name="LATEXADDIN" val="\documentclass{article}&#10;\usepackage{amsmath,amssymb}&#10;\pagestyle{empty}\usepackage[dvipsnames]{xcolor}&#10;\begin{document}&#10;&#10;%\noindent We sample points inside the stretched K\&quot;ahler cone, for it is there that\\&#10;\begin{equation}&#10;\text{periods: }\vec{\Pi}= \begin{pmatrix}&#10;\int_{X}\Omega\wedge \beta_A \\&#10;\int_{X}\Omega\wedge \alpha^A&#10;\end{pmatrix}=\begin{pmatrix}&#10;\partial_A\mathcal{F}\\&#10;z^A&#10;\end{pmatrix} \nonumber&#10;\end{equation}&#10;&#10;\end{document}"/>
  <p:tag name="IGUANATEXSIZE" val="18"/>
  <p:tag name="IGUANATEXCURSOR" val="380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7.4803"/>
  <p:tag name="ORIGINALWIDTH" val="2646.419"/>
  <p:tag name="LATEXADDIN" val="\documentclass{article}&#10;\usepackage{amsmath,amssymb}&#10;\pagestyle{empty}\usepackage[dvipsnames]{xcolor}&#10;\begin{document}&#10;&#10;%\noindent We sample points inside the stretched K\&quot;ahler cone, for it is there that\\&#10; &#10;$$\bigl\{\alpha^A,\beta_A\bigr\}\,,{\begin{small}{A=0,\ldots,{h^{2,1}(X)}}\end{small}:}\text{ basis of }H^3(X,\mathbb{Z})$$&#10;&#10;\end{document}"/>
  <p:tag name="IGUANATEXSIZE" val="14"/>
  <p:tag name="IGUANATEXCURSOR" val="302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4.7282"/>
  <p:tag name="ORIGINALWIDTH" val="1876.266"/>
  <p:tag name="LATEXADDIN" val="\documentclass{article}&#10;\usepackage{amsmath}&#10;\usepackage{mathrsfs}&#10;\usepackage{amssymb}&#10;\usepackage{bbm}&#10;\usepackage{bm}\usepackage[dvipsnames]{xcolor}&#10;&#10;\pagestyle{empty}&#10;\begin{document}&#10;&#10;$$ W_{\text{flux}} = {\color{NavyBlue}\text{poly}(\tau,z_a)}+\color{Bittersweet}\sum \text{exp}(\tau,z_a)$$&#10;&#10;&#10;\end{document}"/>
  <p:tag name="IGUANATEXSIZE" val="18"/>
  <p:tag name="IGUANATEXCURSOR" val="269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4837"/>
  <p:tag name="ORIGINALWIDTH" val="2333.708"/>
  <p:tag name="LATEXADDIN" val="\documentclass{article}&#10;\usepackage{amsmath,amssymb}&#10;\pagestyle{empty}\usepackage[dvipsnames]{xcolor}&#10;\begin{document}&#10;&#10;%\noindent We sample points inside the stretched K\&quot;ahler cone, for it is there that\\&#10; &#10;\begin{equation}\label{eq:prepotential}&#10;\text{Task: compute }\mathcal{F}(z)=\mathcal{F}_{\text{poly}}(z)+\mathcal{F}_{\text{inst}}(z)\,.\nonumber&#10;\end{equation}&#10;&#10;\end{document}"/>
  <p:tag name="IGUANATEXSIZE" val="18"/>
  <p:tag name="IGUANATEXCURSOR" val="345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1528.309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Computing the Prepotential}$$&#10;&#10;&#10;\end{document}"/>
  <p:tag name="IGUANATEXSIZE" val="36"/>
  <p:tag name="IGUANATEXCURSOR" val="231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2852.644"/>
  <p:tag name="LATEXADDIN" val="\documentclass{article}&#10;\usepackage{amsmath,amssymb}&#10;\pagestyle{empty}\usepackage[dvipsnames]{xcolor}&#10;\begin{document}&#10;&#10;%\noindent We sample points inside the stretched K\&quot;ahler cone, for it is there that\\&#10; &#10;&#10;%\color{Bittersweet}&#10;\noindent\text{Principles clear since early days of mirror symmetry.}&#10; &#10;&#10;\end{document}"/>
  <p:tag name="IGUANATEXSIZE" val="18"/>
  <p:tag name="IGUANATEXCURSOR" val="302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1.6985"/>
  <p:tag name="ORIGINALWIDTH" val="2351.706"/>
  <p:tag name="LATEXADDIN" val="\documentclass{article}&#10;\usepackage{amsmath}&#10;\usepackage{amssymb}&#10;\pagestyle{empty}\usepackage[dvipsnames]{xcolor}&#10;\begin{document}&#10;&#10;&#10; &#10;&#10; &#10; &#10;&#10;{\color{NavyBlue}{Mechanism: \emph{perturbative flatness}.}}&#10;&#10;Exponential hierarchies at polynomial cost,&#10;&#10;without high dimensionality.&#10;&#10;  &#10;&#10;\end{document}"/>
  <p:tag name="IGUANATEXSIZE" val="16"/>
  <p:tag name="IGUANATEXCURSOR" val="202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.4672"/>
  <p:tag name="ORIGINALWIDTH" val="2401.95"/>
  <p:tag name="LATEXADDIN" val="\documentclass{article}&#10;\usepackage{amsmath,amssymb}&#10;\pagestyle{empty}\usepackage[dvipsnames]{xcolor}&#10;\begin{document}&#10;&#10;%\noindent We sample points inside the stretched K\&quot;ahler cone, for it is there that\\&#10; &#10;&#10;%\color{Bittersweet}&#10;\noindent\text{Computation is purely geometric.}&#10;&#10;\noindent\text{Essential idea: compute \emph{fundamental period}, }\nonumber&#10;&#10;\end{document}"/>
  <p:tag name="IGUANATEXSIZE" val="18"/>
  <p:tag name="IGUANATEXCURSOR" val="346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1.961"/>
  <p:tag name="ORIGINALWIDTH" val="724.4094"/>
  <p:tag name="LATEXADDIN" val="\documentclass{article}&#10;\usepackage{amsmath,amssymb}&#10;\pagestyle{empty}\usepackage[dvipsnames]{xcolor}&#10;\begin{document}&#10;&#10;%\noindent We sample points inside the stretched K\&quot;ahler cone, for it is there that\\&#10; &#10;\begin{equation}\label{eq:prepotential}&#10;\varpi_0 := \int_{\Sigma^{(0)}_3} \Omega&#10;\nonumber&#10;\end{equation}&#10;&#10;\end{document}"/>
  <p:tag name="IGUANATEXSIZE" val="18"/>
  <p:tag name="IGUANATEXCURSOR" val="282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2.9621"/>
  <p:tag name="ORIGINALWIDTH" val="2365.954"/>
  <p:tag name="LATEXADDIN" val="\documentclass{article}&#10;\usepackage{amsmath,amssymb}&#10;\pagestyle{empty}\usepackage[dvipsnames]{xcolor}&#10;\begin{document}&#10;&#10;%\noindent We sample points inside the stretched K\&quot;ahler cone, for it is there that\\&#10; &#10; &#10;\noindent\text{with }$\Sigma^{(0)}_3 \subset X$\text{ a distinguished 3-cycle,} &#10;&#10;\noindent\text{and use this data to extract all the periods.}&#10; &#10;&#10;\end{document}"/>
  <p:tag name="IGUANATEXSIZE" val="18"/>
  <p:tag name="IGUANATEXCURSOR" val="356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0.9674"/>
  <p:tag name="ORIGINALWIDTH" val="2843.645"/>
  <p:tag name="LATEXADDIN" val="\documentclass{article}&#10;\usepackage{amsmath,amssymb}&#10;\pagestyle{empty}\usepackage[dvipsnames]{xcolor}&#10;\begin{document}&#10;&#10;%\noindent We sample points inside the stretched K\&quot;ahler cone, for it is there that\\&#10; &#10; &#10;&#10;\noindent\text{Then express these in an \emph{integral} basis by using}&#10;&#10;\noindent\text{the known integral structure of the mirror threefold.}&#10; &#10;&#10;\end{document}"/>
  <p:tag name="IGUANATEXSIZE" val="18"/>
  <p:tag name="IGUANATEXCURSOR" val="210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1955.756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Hosono, Klemm, Theisen, Yau 94}}$$&#10;&#10;&#10;\end{document}"/>
  <p:tag name="IGUANATEXSIZE" val="12"/>
  <p:tag name="IGUANATEXCURSOR" val="272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4156.73"/>
  <p:tag name="LATEXADDIN" val="\documentclass{article}&#10;\usepackage{amsmath,amssymb}&#10;\pagestyle{empty}\usepackage[dvipsnames]{xcolor}&#10;\begin{document}&#10;&#10;%\noindent We sample points inside the stretched K\&quot;ahler cone, for it is there that\\&#10; &#10;&#10;%\color{Bittersweet} &#10;&#10;\noindent\text{Our contribution: really doing this in CY$_3$ hypersurfaces with many moduli. }\nonumber&#10;&#10;\end{document}"/>
  <p:tag name="IGUANATEXSIZE" val="18"/>
  <p:tag name="IGUANATEXCURSOR" val="307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3.73827"/>
  <p:tag name="ORIGINALWIDTH" val="1760.03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Demirtas, L.M., Rios-Tascon}}$$&#10;&#10;&#10;\end{document}"/>
  <p:tag name="IGUANATEXSIZE" val="12"/>
  <p:tag name="IGUANATEXCURSOR" val="269"/>
  <p:tag name="TRANSPARENCY" val="True"/>
  <p:tag name="FILENAME" val="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3.73827"/>
  <p:tag name="ORIGINALWIDTH" val="2609.674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\color{YellowOrange}&#10;\tt{&#10;\noindent Demirtas, Kim, L.M., Moritz, Rios-Tascon \\&#10;&#10;}&#10;&#10;&#10;&#10;\end{document}"/>
  <p:tag name="IGUANATEXSIZE" val="12"/>
  <p:tag name="IGUANATEXCURSOR" val="234"/>
  <p:tag name="TRANSPARENCY" val="True"/>
  <p:tag name="LATEXENGINEID" val="0"/>
  <p:tag name="TEMPFOLDER" val="c:\temp\"/>
  <p:tag name="LATEXFORMHEIGHT" val="312"/>
  <p:tag name="LATEXFORMWIDTH" val="526.5"/>
  <p:tag name="LATEXFORMWRAP" val="False"/>
  <p:tag name="BITMAPVECTOR" val="0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.2336"/>
  <p:tag name="ORIGINALWIDTH" val="2101.987"/>
  <p:tag name="LATEXADDIN" val="\documentclass{article}&#10;\usepackage{amsmath,amssymb}&#10;\pagestyle{empty}\usepackage[dvipsnames]{xcolor}&#10;\begin{document}&#10;&#10;%\noindent We sample points inside the stretched K\&quot;ahler cone, for it is there that\\&#10; &#10;&#10;%\color{Bittersweet} &#10;&#10;With {\tt{INSTANTON}}, can access $h^{2,1} \lesssim 10$.&#10;%\nonumber&#10;&#10;\end{document}"/>
  <p:tag name="IGUANATEXSIZE" val="18"/>
  <p:tag name="IGUANATEXCURSOR" val="288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3.4646"/>
  <p:tag name="ORIGINALWIDTH" val="3575.553"/>
  <p:tag name="LATEXADDIN" val="\documentclass{article}&#10;\usepackage{amsmath,amssymb}&#10;\pagestyle{empty}\usepackage[dvipsnames]{xcolor}&#10;\begin{document}&#10;&#10;%\noindent We sample points inside the stretched K\&quot;ahler cone, for it is there that\\&#10; &#10;&#10;%\color{Bittersweet} &#10;&#10;\noindent With {\tt{CYTools}}, can access $h^{2,1} = 491$,&#10;&#10;\noindent and compute GV invariants to very high degree at $h^{2,1} = \mathcal{O}(100)$.&#10;%\nonumber&#10;&#10;\end{document}"/>
  <p:tag name="IGUANATEXSIZE" val="18"/>
  <p:tag name="IGUANATEXCURSOR" val="337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880.3899"/>
  <p:tag name="LATEXADDIN" val="\documentclass{article}&#10;\usepackage{amsmath}&#10;\usepackage{mathrsfs}&#10;\usepackage{amssymb}&#10;\usepackage{bbm}&#10;\usepackage{bm}&#10;\usepackage[dvipsnames]{xcolor}&#10;&#10;&#10;&#10;\pagestyle{empty}&#10;\begin{document}&#10;&#10;$$\color{White}\text{Liam McAllister}$$&#10;&#10;&#10;\end{document}"/>
  <p:tag name="IGUANATEXSIZE" val="24"/>
  <p:tag name="IGUANATEXCURSOR" val="194"/>
  <p:tag name="TRANSPARENCY" val="True"/>
  <p:tag name="FILENAME" val="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1.6985"/>
  <p:tag name="ORIGINALWIDTH" val="1946.007"/>
  <p:tag name="LATEXADDIN" val="\documentclass{article}&#10;\usepackage{amsmath}&#10;\usepackage{amssymb}&#10;\pagestyle{empty}\usepackage[dvipsnames]{xcolor}&#10;\begin{document}&#10;&#10;&#10; &#10;&#10; &#10; &#10;&#10;Work at weak but finite coupling.&#10;&#10;Rely on well-understood instantons.&#10;&#10;Leverage computational advances.&#10;&#10;  &#10;&#10;\end{document}"/>
  <p:tag name="IGUANATEXSIZE" val="16"/>
  <p:tag name="IGUANATEXCURSOR" val="246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6.49047"/>
  <p:tag name="ORIGINALWIDTH" val="322.4597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\color{YellowOrange}&#10;\tt{&#10;\noindent Klemm\\&#10;&#10;}&#10;&#10;&#10;&#10;\end{document}"/>
  <p:tag name="IGUANATEXSIZE" val="12"/>
  <p:tag name="IGUANATEXCURSOR" val="250"/>
  <p:tag name="TRANSPARENCY" val="True"/>
  <p:tag name="LATEXENGINEID" val="0"/>
  <p:tag name="TEMPFOLDER" val="c:\temp\"/>
  <p:tag name="LATEXFORMHEIGHT" val="312"/>
  <p:tag name="LATEXFORMWIDTH" val="526.5"/>
  <p:tag name="LATEXFORMWRAP" val="False"/>
  <p:tag name="BITMAPVECTOR" val="0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2207.724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Carta, Mininno, Righi, Westphal 21}}$$&#10;&#10;&#10;\end{document}"/>
  <p:tag name="IGUANATEXSIZE" val="12"/>
  <p:tag name="IGUANATEXCURSOR" val="258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1949.756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\color{NavyBlue}&#10;\tt{&#10;\noindent see talk by Andres Rios-Tascon \\&#10;&#10;}&#10;&#10;&#10;&#10;\end{document}"/>
  <p:tag name="IGUANATEXSIZE" val="12"/>
  <p:tag name="IGUANATEXCURSOR" val="260"/>
  <p:tag name="TRANSPARENCY" val="True"/>
  <p:tag name="LATEXENGINEID" val="0"/>
  <p:tag name="TEMPFOLDER" val="C:\Users\Liam\Desktop\System Apps\foriguana\"/>
  <p:tag name="LATEXFORMHEIGHT" val="312"/>
  <p:tag name="LATEXFORMWIDTH" val="526.5"/>
  <p:tag name="LATEXFORMWRAP" val="False"/>
  <p:tag name="BITMAPVECTOR" val="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983.502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Flux Superpotential in a Calabi-Yau}$$&#10;&#10;&#10;\end{document}"/>
  <p:tag name="IGUANATEXSIZE" val="36"/>
  <p:tag name="IGUANATEXCURSOR" val="249"/>
  <p:tag name="TRANSPARENCY" val="True"/>
  <p:tag name="FILENAME" val="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9824"/>
  <p:tag name="ORIGINALWIDTH" val="1108.361"/>
  <p:tag name="LATEXADDIN" val="\documentclass{article}&#10;\usepackage{amsmath}&#10;\usepackage{mathrsfs}&#10;\usepackage{amssymb}&#10;\usepackage{bbm}&#10;\usepackage{bm}&#10;&#10;\pagestyle{empty}&#10;\begin{document}&#10;&#10;$$(h^{2,1},h^{1,1})=(5,113)$$&#10;&#10;\end{document}"/>
  <p:tag name="IGUANATEXSIZE" val="20"/>
  <p:tag name="IGUANATEXCURSOR" val="184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362.58"/>
  <p:tag name="LATEXADDIN" val="\documentclass{article}&#10;\usepackage{amsmath}&#10;\usepackage{mathrsfs}&#10;\usepackage{amssymb}&#10;\usepackage{bbm}&#10;\usepackage{bm}&#10;&#10;\pagestyle{empty}&#10;\begin{document}&#10;&#10;$$\text{We find quantized fluxes, }$$&#10;&#10;\end{document}"/>
  <p:tag name="IGUANATEXSIZE" val="20"/>
  <p:tag name="IGUANATEXCURSOR" val="17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6.9291"/>
  <p:tag name="ORIGINALWIDTH" val="3139.858"/>
  <p:tag name="LATEXADDIN" val="\documentclass{article}&#10;\usepackage{amsmath}&#10;\usepackage{mathrsfs}&#10;\usepackage{amssymb}&#10;\usepackage{bbm}&#10;\usepackage{bm}&#10;&#10;\pagestyle{empty}&#10;\begin{document}&#10;Moduli are stabilized at $g_s \approx 2\pi \cdot \frac{7}{28}\frac{1}{\text{log}(1/W_0)}\approx 0.011$ and&#10;\begin{equation}&#10;W_0\approx  0.526 \times \Bigl(\frac{2}{252}\Bigr)^{29}  \approx 6.46\times 10^{-62}\, .\nonumber&#10;\end{equation}&#10; &#10;&#10;&#10;\end{document}&#10; "/>
  <p:tag name="IGUANATEXSIZE" val="20"/>
  <p:tag name="IGUANATEXCURSOR" val="206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.222"/>
  <p:tag name="ORIGINALWIDTH" val="3584.552"/>
  <p:tag name="LATEXADDIN" val="\documentclass{article}&#10;\usepackage{amsmath}&#10;\usepackage{mathrsfs}&#10;\usepackage{amssymb}&#10;\usepackage{bbm}&#10;\usepackage{bm}\usepackage[dvipsnames]{xcolor}&#10;&#10;\pagestyle{empty}&#10;\begin{document}&#10;&#10;$$W_{\text{flux}}(\tau)= \tfrac{2}{(2\pi)^{5/2}} \left({\color{Bittersweet}{-2\,e^{2\pi i \tau \cdot \frac{7}{29}}+252\,e^{2\pi i \tau \cdot \frac{7}{28}}}}+&#10;104\,e^{2\pi i \tau \cdot \frac{43}{116}}+\ldots\right)&#10;$$&#10;&#10;&#10;\end{document}"/>
  <p:tag name="IGUANATEXSIZE" val="24"/>
  <p:tag name="IGUANATEXCURSOR" val="345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.9809"/>
  <p:tag name="ORIGINALWIDTH" val="2938.133"/>
  <p:tag name="LATEXADDIN" val="\documentclass{article}&#10;\usepackage{amsmath}&#10;\pagestyle{empty}&#10;\begin{document}&#10;\begin{equation}&#10;\text{s.t. along}~~\mathbf{z}=\mathbf{p}\,\tau\, ,\quad \mathbf{p}=\begin{pmatrix}&#10;\frac{7}{58} &amp; \frac{15}{58} &amp; \frac{101}{116} &amp; \frac{151}{58} &amp;  \frac{-13}{116}&#10;\end{pmatrix}\,,\nonumber&#10;\end{equation}&#10;&#10;&#10;\end{document}"/>
  <p:tag name="IGUANATEXSIZE" val="20"/>
  <p:tag name="IGUANATEXCURSOR" val="27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3.967"/>
  <p:tag name="ORIGINALWIDTH" val="2704.912"/>
  <p:tag name="LATEXADDIN" val="\documentclass{article}&#10;\usepackage{amsmath,mathrsfs}&#10;\pagestyle{empty}&#10;\begin{document}&#10;&#10; &#10;\noindent What remain are IIA worldsheet instantons.\\&#10;\noindent The leading ones have&#10;GV invariants $-2$ and $252$.&#10;\end{document}"/>
  <p:tag name="IGUANATEXSIZE" val="20"/>
  <p:tag name="IGUANATEXCURSOR" val="118"/>
  <p:tag name="TRANSPARENCY" val="True"/>
  <p:tag name="LATEXENGINEID" val="0"/>
  <p:tag name="TEMPFOLDER" val="c:\temp\"/>
  <p:tag name="LATEXFORMHEIGHT" val="312"/>
  <p:tag name="LATEXFORMWIDTH" val="737.1"/>
  <p:tag name="LATEXFORMWRAP" val="Fals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1.6985"/>
  <p:tag name="ORIGINALWIDTH" val="2605.924"/>
  <p:tag name="LATEXADDIN" val="\documentclass{article}&#10;\usepackage{amsmath}&#10;\usepackage{amssymb}&#10;\pagestyle{empty}\usepackage[dvipsnames]{xcolor}&#10;\begin{document}&#10;&#10;&#10; &#10;&#10; &#10; &#10;&#10;For now, find small $\rho_{\text{vac}}$ in SUSY vacua.&#10;&#10;We make no progress on the hard C.C.~problem &#10;&#10;of quantum corrections after SUSY breaking.&#10;&#10;  &#10;&#10;\end{document}"/>
  <p:tag name="IGUANATEXSIZE" val="16"/>
  <p:tag name="IGUANATEXCURSOR" val="233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1.7023"/>
  <p:tag name="ORIGINALWIDTH" val="2908.886"/>
  <p:tag name="LATEXADDIN" val="\documentclass{article}&#10;\usepackage{amsmath,amssymb}&#10;\pagestyle{empty}\usepackage[dvipsnames]{xcolor}&#10;\begin{document}&#10;&#10;%\noindent We sample points inside the stretched K\&quot;ahler cone, for it is there that\\&#10; &#10;\setcounter{MaxMatrixCols}{20}&#10;\begin{align}&#10;&amp;\vec{f}=\begin{pmatrix}&#10;10&amp;  12 &amp; 8 &amp; 0 &amp; 0 &amp; 4 &amp; 0 &amp; 0 &amp; 2 &amp; 4 &amp; 11 &amp; -8&#10;\end{pmatrix}\, ,\nonumber\\&#10;&amp;\vec{h}=\begin{pmatrix}&#10;0 &amp;  8 &amp; -15 &amp; 11 &amp; -2 &amp; 13 &amp; 0 &amp; 0 &amp; 0 &amp; 0 &amp; 0 &amp; 0&#10;\end{pmatrix}\, ,\nonumber&#10;\end{align}&#10;&#10;\end{document}"/>
  <p:tag name="IGUANATEXSIZE" val="20"/>
  <p:tag name="IGUANATEXCURSOR" val="474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2551.181"/>
  <p:tag name="LATEXADDIN" val="\documentclass{article}&#10;\usepackage{amsmath}&#10;\pagestyle{empty}&#10;\begin{document}&#10;the perturbative part of $W_{\text{flux}}$ vanishes \emph{exactly}.&#10;&#10;&#10;\end{document}"/>
  <p:tag name="IGUANATEXSIZE" val="20"/>
  <p:tag name="IGUANATEXCURSOR" val="14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2797.9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Demirtas, Kim, L.M., Moritz, Rios-Tascon 21}}$$&#10;&#10;&#10;\end{document}"/>
  <p:tag name="IGUANATEXSIZE" val="12"/>
  <p:tag name="IGUANATEXCURSOR" val="225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2362"/>
  <p:tag name="ORIGINALWIDTH" val="970.3787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Racetrack spectra}$$&#10;&#10;&#10;\end{document}"/>
  <p:tag name="IGUANATEXSIZE" val="36"/>
  <p:tag name="IGUANATEXCURSOR" val="231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9824"/>
  <p:tag name="ORIGINALWIDTH" val="1108.361"/>
  <p:tag name="LATEXADDIN" val="\documentclass{article}&#10;\usepackage{amsmath}&#10;\usepackage{mathrsfs}&#10;\usepackage{amssymb}&#10;\usepackage{bbm}&#10;\usepackage{bm}&#10;&#10;\pagestyle{empty}&#10;\begin{document}&#10;&#10;$$(h^{2,1},h^{1,1})=(5,113)$$&#10;&#10;\end{document}"/>
  <p:tag name="IGUANATEXSIZE" val="20"/>
  <p:tag name="IGUANATEXCURSOR" val="184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.222"/>
  <p:tag name="ORIGINALWIDTH" val="3584.552"/>
  <p:tag name="LATEXADDIN" val="\documentclass{article}&#10;\usepackage{amsmath}&#10;\usepackage{mathrsfs}&#10;\usepackage{amssymb}&#10;\usepackage{bbm}&#10;\usepackage{bm}\usepackage[dvipsnames]{xcolor}&#10;&#10;\pagestyle{empty}&#10;\begin{document}&#10;&#10;$$W_{\text{flux}}(\tau)= \tfrac{2}{(2\pi)^{5/2}} \left({\color{Bittersweet}{-2\,e^{2\pi i \tau \cdot \frac{7}{29}}+252\,e^{2\pi i \tau \cdot \frac{7}{28}}}}+&#10;104\,e^{2\pi i \tau \cdot \frac{43}{116}}+\ldots\right)&#10;$$&#10;&#10;&#10;\end{document}"/>
  <p:tag name="IGUANATEXSIZE" val="24"/>
  <p:tag name="IGUANATEXCURSOR" val="345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9824"/>
  <p:tag name="ORIGINALWIDTH" val="1874.016"/>
  <p:tag name="LATEXADDIN" val="\documentclass{article}&#10;\usepackage{amsmath}&#10;\usepackage{mathrsfs}&#10;\usepackage{amssymb}&#10;\usepackage{bbm}&#10;\usepackage{bm}&#10;&#10;\pagestyle{empty}&#10;\begin{document}&#10;&#10;$$(h^{2,1},h^{1,1})=(5,113);~[7/29:7/28]$$&#10;\end{document}"/>
  <p:tag name="IGUANATEXSIZE" val="20"/>
  <p:tag name="IGUANATEXCURSOR" val="198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.222"/>
  <p:tag name="ORIGINALWIDTH" val="3584.552"/>
  <p:tag name="LATEXADDIN" val="\documentclass{article}&#10;\usepackage{amsmath}&#10;\usepackage{mathrsfs}&#10;\usepackage{amssymb}&#10;\usepackage{bbm}&#10;\usepackage{bm}\usepackage[dvipsnames]{xcolor}&#10;&#10;\pagestyle{empty}&#10;\begin{document}&#10;&#10;$$W_{\text{flux}}(\tau)= \tfrac{2}{(2\pi)^{5/2}} \left({\color{Bittersweet}{-2\,e^{2\pi i \tau \cdot \frac{7}{29}}+252\,e^{2\pi i \tau \cdot \frac{7}{28}}}}+&#10;104\,e^{2\pi i \tau \cdot \frac{43}{116}}+\ldots\right)&#10;$$&#10;&#10;&#10;\end{document}"/>
  <p:tag name="IGUANATEXSIZE" val="24"/>
  <p:tag name="IGUANATEXCURSOR" val="345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2362"/>
  <p:tag name="ORIGINALWIDTH" val="970.3787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Racetrack spectra}$$&#10;&#10;&#10;\end{document}"/>
  <p:tag name="IGUANATEXSIZE" val="36"/>
  <p:tag name="IGUANATEXCURSOR" val="231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9824"/>
  <p:tag name="ORIGINALWIDTH" val="1874.016"/>
  <p:tag name="LATEXADDIN" val="\documentclass{article}&#10;\usepackage{amsmath}&#10;\usepackage{mathrsfs}&#10;\usepackage{amssymb}&#10;\usepackage{bbm}&#10;\usepackage{bm}&#10;&#10;\pagestyle{empty}&#10;\begin{document}&#10;&#10;$$(h^{2,1},h^{1,1})=(5,113);~[7/29:7/28]$$&#10;&#10;\end{document}"/>
  <p:tag name="IGUANATEXSIZE" val="20"/>
  <p:tag name="IGUANATEXCURSOR" val="198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1952.756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Demirtas, Kim, L.M., Moritz 19}}$$&#10;&#10;&#10;\end{document}"/>
  <p:tag name="IGUANATEXSIZE" val="10"/>
  <p:tag name="IGUANATEXCURSOR" val="231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9824"/>
  <p:tag name="ORIGINALWIDTH" val="2122.985"/>
  <p:tag name="LATEXADDIN" val="\documentclass{article}&#10;\usepackage{amsmath}&#10;\usepackage{mathrsfs}&#10;\usepackage{amssymb}&#10;\usepackage{bbm}&#10;\usepackage{bm}&#10;&#10;\pagestyle{empty}&#10;\begin{document}&#10;&#10;$$(h^{2,1},h^{1,1})=(5,113);~[34/280:35/280]$$&#10;&#10;\end{document}"/>
  <p:tag name="IGUANATEXSIZE" val="20"/>
  <p:tag name="IGUANATEXCURSOR" val="202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9824"/>
  <p:tag name="ORIGINALWIDTH" val="1874.016"/>
  <p:tag name="LATEXADDIN" val="\documentclass{article}&#10;\usepackage{amsmath}&#10;\usepackage{mathrsfs}&#10;\usepackage{amssymb}&#10;\usepackage{bbm}&#10;\usepackage{bm}&#10;&#10;\pagestyle{empty}&#10;\begin{document}&#10;&#10;$$(h^{2,1},h^{1,1})=(5,81);~[9/24:10/24]$$&#10;&#10;\end{document}"/>
  <p:tag name="IGUANATEXSIZE" val="20"/>
  <p:tag name="IGUANATEXCURSOR" val="198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9824"/>
  <p:tag name="ORIGINALWIDTH" val="1811.774"/>
  <p:tag name="LATEXADDIN" val="\documentclass{article}&#10;\usepackage{amsmath}&#10;\usepackage{mathrsfs}&#10;\usepackage{amssymb}&#10;\usepackage{bbm}&#10;\usepackage{bm}&#10;&#10;\pagestyle{empty}&#10;\begin{document}&#10;&#10;$$(h^{2,1},h^{1,1})=(7,51);~[8/30:9/30]$$&#10;&#10;\end{document}"/>
  <p:tag name="IGUANATEXSIZE" val="20"/>
  <p:tag name="IGUANATEXCURSOR" val="197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9824"/>
  <p:tag name="ORIGINALWIDTH" val="2122.985"/>
  <p:tag name="LATEXADDIN" val="\documentclass{article}&#10;\usepackage{amsmath}&#10;\usepackage{mathrsfs}&#10;\usepackage{amssymb}&#10;\usepackage{bbm}&#10;\usepackage{bm}&#10;&#10;\pagestyle{empty}&#10;\begin{document}&#10;&#10;$$(h^{2,1},h^{1,1})=(4,214);~[32/110:33/110]$$&#10;&#10;\end{document}"/>
  <p:tag name="IGUANATEXSIZE" val="20"/>
  <p:tag name="IGUANATEXCURSOR" val="202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3936.258"/>
  <p:tag name="LATEXADDIN" val="\documentclass{article}&#10;\usepackage{amsmath}&#10;\usepackage{mathrsfs}&#10;\usepackage{amssymb}&#10;\usepackage{bbm}&#10;\usepackage{bm}&#10;&#10;\pagestyle{empty}&#10;\begin{document}&#10;&#10;Worked out and tested in full detail in the paper, as complete examples.&#10;&#10;\end{document}"/>
  <p:tag name="IGUANATEXSIZE" val="20"/>
  <p:tag name="IGUANATEXCURSOR" val="159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3739.783"/>
  <p:tag name="LATEXADDIN" val="\documentclass{article}&#10;\usepackage{amsmath}&#10;\usepackage{mathrsfs}&#10;\usepackage{amssymb}&#10;\usepackage{bbm}&#10;\usepackage{bm}&#10;&#10;\pagestyle{empty}&#10;\begin{document}&#10;&#10;We easily generate vast numbers of examples with milder racetracks, &#10;\end{document}"/>
  <p:tag name="IGUANATEXSIZE" val="20"/>
  <p:tag name="IGUANATEXCURSOR" val="226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3558.305"/>
  <p:tag name="LATEXADDIN" val="\documentclass{article}&#10;\usepackage{amsmath}&#10;\usepackage{mathrsfs}&#10;\usepackage{amssymb}&#10;\usepackage{bbm}&#10;\usepackage{bm}&#10;&#10;\pagestyle{empty}&#10;\begin{document}&#10;&#10;e.g.~$[2/4,3/4]$, but have not gone through full processing of these.&#10;\end{document}"/>
  <p:tag name="IGUANATEXSIZE" val="20"/>
  <p:tag name="IGUANATEXCURSOR" val="227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2362"/>
  <p:tag name="ORIGINALWIDTH" val="970.3787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Racetrack spectra}$$&#10;&#10;&#10;\end{document}"/>
  <p:tag name="IGUANATEXSIZE" val="36"/>
  <p:tag name="IGUANATEXCURSOR" val="231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429.6963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text{see also:~~}$$&#10;&#10;&#10;\end{document}"/>
  <p:tag name="IGUANATEXSIZE" val="12"/>
  <p:tag name="IGUANATEXCURSOR" val="230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3454.818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Alvarez-Garcia, Blumenhagen, Brinkmann, Schlechter 20}}$$&#10;&#10;&#10;\end{document}"/>
  <p:tag name="IGUANATEXSIZE" val="12"/>
  <p:tag name="IGUANATEXCURSOR" val="225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.4672"/>
  <p:tag name="ORIGINALWIDTH" val="3126.359"/>
  <p:tag name="LATEXADDIN" val="\documentclass{article}&#10;\usepackage{amsmath}&#10;\usepackage{amssymb}&#10;\pagestyle{empty}&#10;\begin{document}&#10;&#10;&#10;\noindent Setting: type IIB flux compactifications on orientifolds &#10;of &#10;&#10;\noindent Calabi-Yau threefold hypersurfaces in toric varieties.&#10;&#10;&#10; &#10;&#10;\end{document}"/>
  <p:tag name="IGUANATEXSIZE" val="20"/>
  <p:tag name="IGUANATEXCURSOR" val="207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8.74016"/>
  <p:tag name="ORIGINALWIDTH" val="1229.096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Honma and Otsuka 21}}$$&#10;&#10;&#10;\end{document}"/>
  <p:tag name="IGUANATEXSIZE" val="12"/>
  <p:tag name="IGUANATEXCURSOR" val="261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1949.756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Marchesano, Prieto, Wiesner 21}}$$&#10;&#10;&#10;\end{document}"/>
  <p:tag name="IGUANATEXSIZE" val="12"/>
  <p:tag name="IGUANATEXCURSOR" val="262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2797.9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Broeckel, Cicoli, Maharana, Singh, Sinha 21}}$$&#10;&#10;&#10;\end{document}"/>
  <p:tag name="IGUANATEXSIZE" val="12"/>
  <p:tag name="IGUANATEXCURSOR" val="277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2209.974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Bastian, Grimm, van de Heisteeg 21}}$$&#10;&#10;&#10;\end{document}"/>
  <p:tag name="IGUANATEXSIZE" val="12"/>
  <p:tag name="IGUANATEXCURSOR" val="264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1623.547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Carta, Mininno, Shukla 22}}$$&#10;&#10;&#10;\end{document}"/>
  <p:tag name="IGUANATEXSIZE" val="12"/>
  <p:tag name="IGUANATEXCURSOR" val="267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2278.215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Blumenhagen, Gligovic, Kaddachi, 22}}$$&#10;&#10;&#10;\end{document}"/>
  <p:tag name="IGUANATEXSIZE" val="12"/>
  <p:tag name="IGUANATEXCURSOR" val="277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627.6715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Story so far}$$&#10;&#10;&#10;\end{document}"/>
  <p:tag name="IGUANATEXSIZE" val="36"/>
  <p:tag name="IGUANATEXCURSOR" val="227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338"/>
  <p:tag name="ORIGINALWIDTH" val="3290.589"/>
  <p:tag name="LATEXADDIN" val="\documentclass{article}&#10;\usepackage{amsmath}&#10;\usepackage{mathrsfs}&#10;\usepackage{amssymb}&#10;\usepackage{bbm}&#10;\usepackage{bm}&#10;&#10;\pagestyle{empty}&#10;\begin{document}&#10;&#10;$$\text{General form:}\qquad W(\tau,z_a,T_i) = W_{\mathrm{flux}}(\tau,z_a) + W_{\mathrm{np}}(\tau,z_a,T_i) $$&#10;&#10;&#10;\end{document}"/>
  <p:tag name="IGUANATEXSIZE" val="20"/>
  <p:tag name="IGUANATEXCURSOR" val="186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5.4818"/>
  <p:tag name="ORIGINALWIDTH" val="2870.641"/>
  <p:tag name="LATEXADDIN" val="\documentclass{article}&#10;\usepackage{amsmath}&#10;\usepackage{mathrsfs}&#10;\usepackage{amssymb}&#10;\usepackage{bbm}\usepackage[dvipsnames]{xcolor}&#10;&#10;\usepackage{bm}&#10;&#10;\pagestyle{empty}&#10;\begin{document}&#10;&#10;%&#10;$$\color{NavyBlue} W(\tau,z_a,T_i) =   \mathcal{N}_1 e^{2\pi i p_1 \tau} +\mathcal{N}_2 e^{2\pi i p_2 \tau}+W_{\mathrm{np}}(\tau,z_a,T_i)$$ &#10;%{\color{NavyBlue}\sum_i \mathcal{A}_i(\tau,z_a) \,\mathrm{exp}\Bigl(-2\pi T_i\Bigr)} $$&#10;&#10;&#10;\end{document}"/>
  <p:tag name="IGUANATEXSIZE" val="20"/>
  <p:tag name="IGUANATEXCURSOR" val="194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4.7282"/>
  <p:tag name="ORIGINALWIDTH" val="3375.328"/>
  <p:tag name="LATEXADDIN" val="\documentclass{article}&#10;\usepackage{amsmath}&#10;\usepackage{mathrsfs}&#10;\usepackage{amssymb}&#10;\usepackage{bbm}&#10;\usepackage{bm}&#10;&#10;\pagestyle{empty}&#10;\begin{document}&#10;&#10;$$\text{Chose fluxes s.t.:}\qquad W_{\text{flux}}(\tau,z_a) = \text{poly}(\tau,z_a)+\sum \text{exp}(\tau,z_a)$$&#10;&#10;&#10;\end{document}"/>
  <p:tag name="IGUANATEXSIZE" val="20"/>
  <p:tag name="IGUANATEXCURSOR" val="269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.4672"/>
  <p:tag name="ORIGINALWIDTH" val="3034.121"/>
  <p:tag name="LATEXADDIN" val="\documentclass{article}&#10;\usepackage{amsmath}&#10;\usepackage{amssymb}&#10;\pagestyle{empty}&#10;\begin{document}&#10;&#10;&#10;\noindent We can enumerate flux vacua in such compactifications,&#10;&#10; &#10;\noindent exploiting toric structures and purpose-built software.&#10;&#10; &#10;&#10;&#10; &#10;&#10;\end{document}"/>
  <p:tag name="IGUANATEXSIZE" val="20"/>
  <p:tag name="IGUANATEXCURSOR" val="239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9824"/>
  <p:tag name="ORIGINALWIDTH" val="4275.965"/>
  <p:tag name="LATEXADDIN" val="\documentclass{article}&#10;\usepackage{amsmath}&#10;\usepackage{mathrsfs}&#10;\usepackage{amssymb}&#10;\usepackage{bbm}&#10;\usepackage{bm}&#10;&#10;\pagestyle{empty}&#10;\begin{document}&#10;&#10;$$\text{Chose CY}_3\text{ s.t.:}~~\qquad W_{\text{flux}}(\tau,z_a) = \text{poly}(\tau,z_a)+\mathcal{N}_1 e^{2\pi i p_1 \tau} +\mathcal{N}_2 e^{2\pi i p_2 \tau}+\text{negl.}$$&#10;&#10;&#10;\end{document}"/>
  <p:tag name="IGUANATEXSIZE" val="20"/>
  <p:tag name="IGUANATEXCURSOR" val="330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338"/>
  <p:tag name="ORIGINALWIDTH" val="3823.022"/>
  <p:tag name="LATEXADDIN" val="\documentclass{article}&#10;\usepackage{amsmath}&#10;\usepackage{amssymb}&#10;\pagestyle{empty}&#10;\begin{document}&#10;&#10;&#10;$$ \text{Next: need to compute } W_{\mathrm{np}}(\tau,z_a,T_i) \text{ and stabilize the K\&quot;ahler moduli.}$$&#10;&#10;\end{document}"/>
  <p:tag name="IGUANATEXSIZE" val="20"/>
  <p:tag name="IGUANATEXCURSOR" val="117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805.024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Superpotential for K\&quot;ahler moduli}$$&#10;&#10;&#10;\end{document}"/>
  <p:tag name="IGUANATEXSIZE" val="36"/>
  <p:tag name="IGUANATEXCURSOR" val="248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9865"/>
  <p:tag name="ORIGINALWIDTH" val="1226.097"/>
  <p:tag name="LATEXADDIN" val="\documentclass{article}&#10;\usepackage{amsmath}&#10;\usepackage{amssymb}&#10;\pagestyle{empty}&#10;\begin{document}&#10;&#10;&#10;$$ \text{We find CY}_3\text{ in which: } $$&#10;&#10;\end{document}"/>
  <p:tag name="IGUANATEXSIZE" val="20"/>
  <p:tag name="IGUANATEXCURSOR" val="131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5.9805"/>
  <p:tag name="ORIGINALWIDTH" val="2282.715"/>
  <p:tag name="LATEXADDIN" val="\documentclass{article}&#10;\usepackage{amsmath}&#10;\pagestyle{empty}&#10;\usepackage[dvipsnames]{xcolor}&#10;&#10;\begin{document}&#10;&#10;&#10;$$h^{2,1}(\widehat{D}_I)=0 \Rightarrow\mathcal{J}\text{ trivial} \Rightarrow \mathcal{A}_{D_I}\text{ constant}$$&#10;&#10;&#10;&#10;\end{document}"/>
  <p:tag name="IGUANATEXSIZE" val="20"/>
  <p:tag name="IGUANATEXCURSOR" val="11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3431.571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{\tt{Witten 96a:}} Nonperturbative superpotentials in string theory}$$&#10;&#10;&#10;\end{document}"/>
  <p:tag name="IGUANATEXSIZE" val="12"/>
  <p:tag name="IGUANATEXCURSOR" val="253"/>
  <p:tag name="TRANSPARENCY" val="True"/>
  <p:tag name="FILENAME" val=""/>
  <p:tag name="LATEXENGINEID" val="0"/>
  <p:tag name="TEMPFOLDER" val="c:\temp\"/>
  <p:tag name="LATEXFORMHEIGHT" val="312"/>
  <p:tag name="LATEXFORMWIDTH" val="706.65"/>
  <p:tag name="LATEXFORMWRAP" val="False"/>
  <p:tag name="BITMAPVECTOR" val="0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1.7135"/>
  <p:tag name="ORIGINALWIDTH" val="2365.204"/>
  <p:tag name="LATEXADDIN" val="\documentclass{article}&#10;\usepackage{amsmath}&#10;\pagestyle{empty}&#10;\begin{document}&#10;&#10;&#10;$$W_{\mathrm{np}}(\tau,z_a,T_i) = \sum_D \mathcal{A}_D(\tau, z_a)\,\mathrm{exp}\Bigl(-\tfrac{2\pi}{c_D} T_D\Bigr)\, $$&#10;&#10;\end{document}"/>
  <p:tag name="IGUANATEXSIZE" val="20"/>
  <p:tag name="IGUANATEXCURSOR" val="147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True"/>
  <p:tag name="BITMAPVECTOR" val="0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9813"/>
  <p:tag name="ORIGINALWIDTH" val="3541.807"/>
  <p:tag name="LATEXADDIN" val="\documentclass{article}&#10;\usepackage{amsmath}&#10;\pagestyle{empty}&#10;\usepackage{color}&#10;\begin{document}&#10;&#10;$$\bullet~~\text{their F-theory uplifts }\widehat{D}_I\text{ have trivial intermediate Jacobian }\mathcal{J}$$&#10;&#10;&#10;&#10;\end{document}"/>
  <p:tag name="IGUANATEXSIZE" val="20"/>
  <p:tag name="IGUANATEXCURSOR" val="165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True"/>
  <p:tag name="BITMAPVECTOR" val="0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5.9805"/>
  <p:tag name="ORIGINALWIDTH" val="1691.039"/>
  <p:tag name="LATEXADDIN" val="\documentclass{article}&#10;\usepackage{amsmath}&#10;\pagestyle{empty}&#10;\usepackage{color}&#10;\begin{document}&#10;&#10;$$D_I\text{ rigid} \Leftrightarrow h^{\bullet}(\widehat{D}_I)=(1,0,0,0)  $$&#10;&#10;\end{document}"/>
  <p:tag name="IGUANATEXSIZE" val="20"/>
  <p:tag name="IGUANATEXCURSOR" val="17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2896.888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{\tt{Witten 96b:}} Five-brane effective action in M theory&#10;}$$&#10;&#10;&#10;\end{document}"/>
  <p:tag name="IGUANATEXSIZE" val="12"/>
  <p:tag name="IGUANATEXCURSOR" val="253"/>
  <p:tag name="TRANSPARENCY" val="True"/>
  <p:tag name="FILENAME" val=""/>
  <p:tag name="LATEXENGINEID" val="0"/>
  <p:tag name="TEMPFOLDER" val="c:\temp\"/>
  <p:tag name="LATEXFORMHEIGHT" val="312"/>
  <p:tag name="LATEXFORMWIDTH" val="706.65"/>
  <p:tag name="LATEXFORMWRAP" val="Fals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277.84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Problem 1: Practicality}$$&#10;&#10;&#10;\end{document}"/>
  <p:tag name="IGUANATEXSIZE" val="36"/>
  <p:tag name="IGUANATEXCURSOR" val="223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3262.842"/>
  <p:tag name="LATEXADDIN" val="\documentclass{article}&#10;\usepackage{amsmath}&#10;\usepackage{amssymb}&#10;\pagestyle{empty}&#10;\usepackage{color}&#10;\begin{document}&#10;&#10;$$\bullet~~\text{in an orientifold where all seven-branes lie in }\mathfrak{so}(8)\text{ stacks}$$&#10;&#10;&#10;&#10;\end{document}"/>
  <p:tag name="IGUANATEXSIZE" val="20"/>
  <p:tag name="IGUANATEXCURSOR" val="16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734.9081"/>
  <p:tag name="LATEXADDIN" val="\documentclass{article}&#10;\usepackage{amsmath}&#10;\usepackage{amssymb}&#10;\pagestyle{empty}&#10;\begin{document}&#10;&#10;&#10;$$ \text{General form: }$$&#10;&#10;\end{document}"/>
  <p:tag name="IGUANATEXSIZE" val="20"/>
  <p:tag name="IGUANATEXCURSOR" val="127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4.462"/>
  <p:tag name="ORIGINALWIDTH" val="2456.693"/>
  <p:tag name="LATEXADDIN" val="\documentclass{article}&#10;\usepackage{amsmath}&#10;\pagestyle{empty}&#10;\begin{document}&#10;&#10;&#10;$$W_{\mathrm{np}}(\tau,z_a,T_i) = \sum_{D_I} \mathcal{A}_{D_I}\,\mathrm{exp}\Bigl(-\tfrac{2\pi}{c_I} T_I\Bigr) + \text{negl.} \, $$&#10;&#10;\end{document}"/>
  <p:tag name="IGUANATEXSIZE" val="20"/>
  <p:tag name="IGUANATEXCURSOR" val="18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9824"/>
  <p:tag name="ORIGINALWIDTH" val="3828.271"/>
  <p:tag name="LATEXADDIN" val="\documentclass{article}&#10;\usepackage{amsmath}&#10;\usepackage{amssymb}&#10;\pagestyle{empty}\usepackage[dvipsnames]{xcolor}&#10;\begin{document}&#10;&#10;&#10;$$ \text{where the sum runs over \color{NavyBlue} prime toric divisors }D_I,~I\in\{1,\ldots h^{1,1}+4\}\,,$$&#10;&#10;\end{document}"/>
  <p:tag name="IGUANATEXSIZE" val="20"/>
  <p:tag name="IGUANATEXCURSOR" val="167"/>
  <p:tag name="TRANSPARENCY" val="True"/>
  <p:tag name="LATEXENGINEID" val="0"/>
  <p:tag name="TEMPFOLDER" val="C:\Users\Liam\Desktop\System Apps\foriguana\"/>
  <p:tag name="LATEXFORMHEIGHT" val="312"/>
  <p:tag name="LATEXFORMWIDTH" val="607.75"/>
  <p:tag name="LATEXFORMWRAP" val="False"/>
  <p:tag name="BITMAPVECTOR" val="0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.4848"/>
  <p:tag name="ORIGINALWIDTH" val="3711.286"/>
  <p:tag name="LATEXADDIN" val="\documentclass{article}&#10;\usepackage{amsmath}&#10;\usepackage{amssymb}&#10;\pagestyle{empty}\usepackage[dvipsnames]{xcolor}&#10;\begin{document}&#10;&#10;&#10;$$ \text{with Pfaffians}~\mathcal{A}_{D_I}~\text{that are {\color{NavyBlue} constants}, with no dependence on }\tau, z_a\,.$$&#10;&#10;\end{document}"/>
  <p:tag name="IGUANATEXSIZE" val="20"/>
  <p:tag name="IGUANATEXCURSOR" val="256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.23882"/>
  <p:tag name="ORIGINALWIDTH" val="1208.099"/>
  <p:tag name="LATEXADDIN" val="\documentclass{article}&#10;\usepackage{amsmath}&#10;\usepackage{amssymb}&#10;\pagestyle{empty}\usepackage[dvipsnames]{xcolor}&#10;\begin{document}&#10;&#10;&#10;$$ \text{We select cases where:}$$&#10;&#10;\end{document}"/>
  <p:tag name="IGUANATEXSIZE" val="20"/>
  <p:tag name="IGUANATEXCURSOR" val="164"/>
  <p:tag name="TRANSPARENCY" val="True"/>
  <p:tag name="LATEXENGINEID" val="0"/>
  <p:tag name="TEMPFOLDER" val="C:\Users\Liam\Desktop\System Apps\foriguana\"/>
  <p:tag name="LATEXFORMHEIGHT" val="312"/>
  <p:tag name="LATEXFORMWIDTH" val="607.75"/>
  <p:tag name="LATEXFORMWRAP" val="False"/>
  <p:tag name="BITMAPVECTOR" val="0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9832"/>
  <p:tag name="ORIGINALWIDTH" val="1841.77"/>
  <p:tag name="LATEXADDIN" val="\documentclass{article}&#10;\usepackage{amsmath}&#10;\pagestyle{empty}&#10;\usepackage{color}\usepackage[dvipsnames]{xcolor}&#10;\begin{document}&#10;&#10;$$\bullet~~\text{at least }h^{1,1}\text{ of the }D_I\text{ are \color{Bittersweet}rigid} $$&#10;&#10;&#10;&#10;\end{document}"/>
  <p:tag name="IGUANATEXSIZE" val="20"/>
  <p:tag name="IGUANATEXCURSOR" val="213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True"/>
  <p:tag name="BITMAPVECTOR" val="0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5.9805"/>
  <p:tag name="ORIGINALWIDTH" val="3481.815"/>
  <p:tag name="LATEXADDIN" val="\documentclass{article}&#10;\usepackage{amsmath}&#10;\pagestyle{empty}&#10;\usepackage[dvipsnames]{xcolor}&#10;&#10;\begin{document}&#10;&#10;&#10;$$ \text{\color{Bittersweet}Find toric uplift to F-theory, compute }\color{Bittersweet}h^{2,1}(\widehat{D}_I)\text{ by stratification}$$&#10;&#10;&#10;&#10;\end{document}"/>
  <p:tag name="IGUANATEXSIZE" val="16"/>
  <p:tag name="IGUANATEXCURSOR" val="2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7.24032"/>
  <p:tag name="ORIGINALWIDTH" val="379.4526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Kim 21}}$$&#10;&#10;&#10;\end{document}"/>
  <p:tag name="IGUANATEXSIZE" val="12"/>
  <p:tag name="IGUANATEXCURSOR" val="248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1142.857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Manufacturing vacua}$$&#10;&#10;&#10;\end{document}"/>
  <p:tag name="IGUANATEXSIZE" val="36"/>
  <p:tag name="IGUANATEXCURSOR" val="234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3.1983"/>
  <p:tag name="ORIGINALWIDTH" val="3847.769"/>
  <p:tag name="LATEXADDIN" val="\documentclass{article}&#10;\usepackage{amsmath}&#10;\usepackage{amssymb}&#10;\pagestyle{empty}&#10;\begin{document}&#10;&#10;&#10;\noindent Approach: work in a setting where vacuum structure at weak coupling \&#10;&#10;\noindent is dominated by well-understood superpotential terms&#10;&#10;\noindent that are set by integer data --- topology and quantized fluxes.&#10;&#10; &#10;&#10; &#10;&#10;&#10; &#10;&#10;\end{document}"/>
  <p:tag name="IGUANATEXSIZE" val="20"/>
  <p:tag name="IGUANATEXCURSOR" val="194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2532.433"/>
  <p:tag name="LATEXADDIN" val="\documentclass{article}&#10;\usepackage{amsmath}&#10;\usepackage{amssymb}&#10;\pagestyle{empty}&#10;\begin{document}&#10;&#10;&#10;$$ \text{3. Compute prepotential via mirror symmetry.}$$\end{document}"/>
  <p:tag name="IGUANATEXSIZE" val="20"/>
  <p:tag name="IGUANATEXCURSOR" val="156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2.7334"/>
  <p:tag name="ORIGINALWIDTH" val="2677.915"/>
  <p:tag name="LATEXADDIN" val="\documentclass{article}&#10;\usepackage{amsmath}&#10;\usepackage{amssymb}&#10;\pagestyle{empty}&#10;\begin{document}&#10;&#10;&#10;$$ \text{1. Begin with an O3/O7 orientifold of a CY}_3,~X.$$&#10;&#10;\end{document}"/>
  <p:tag name="IGUANATEXSIZE" val="20"/>
  <p:tag name="IGUANATEXCURSOR" val="161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6.9817"/>
  <p:tag name="ORIGINALWIDTH" val="3663.292"/>
  <p:tag name="LATEXADDIN" val="\documentclass{article}&#10;\usepackage{amsmath}&#10;\usepackage{amssymb}&#10;\pagestyle{empty}&#10;\begin{document}&#10;&#10;&#10;$$ \text{4. Find quantized fluxes }F_3, H_3\text{ that align with GV invariants of }\widetilde{X}$$&#10;&#10;\end{document}"/>
  <p:tag name="IGUANATEXSIZE" val="20"/>
  <p:tag name="IGUANATEXCURSOR" val="113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.7357"/>
  <p:tag name="ORIGINALWIDTH" val="3373.078"/>
  <p:tag name="LATEXADDIN" val="\documentclass{article}&#10;\usepackage{amsmath}&#10;\usepackage{amssymb}&#10;\pagestyle{empty}&#10;\begin{document}&#10;&#10;&#10;$$ \text{to give IIA worldsheet instanton racetrack along flat direction}$$\end{document}"/>
  <p:tag name="IGUANATEXSIZE" val="20"/>
  <p:tag name="IGUANATEXCURSOR" val="16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658.043"/>
  <p:tag name="LATEXADDIN" val="\documentclass{article}&#10;\usepackage{amsmath}&#10;\usepackage{amssymb}&#10;\pagestyle{empty}&#10;\begin{document}&#10;&#10;&#10;$$ \text{(within the D3-brane tadpole!)}$$\end{document}"/>
  <p:tag name="IGUANATEXSIZE" val="20"/>
  <p:tag name="IGUANATEXCURSOR" val="14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4.4807"/>
  <p:tag name="ORIGINALWIDTH" val="1639.295"/>
  <p:tag name="LATEXADDIN" val="\documentclass{article}&#10;\usepackage{amsmath}&#10;\usepackage{amssymb}&#10;\usepackage[dvipsnames]{xcolor}&#10;\pagestyle{empty}&#10;\begin{document}&#10;&#10;&#10;$$ \text{Step 4 is a search in }{\color{Bittersweet}\mathbb{Z}^{2h^{2,1}(X)}}.$$\end{document}"/>
  <p:tag name="IGUANATEXSIZE" val="20"/>
  <p:tag name="IGUANATEXCURSOR" val="150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9824"/>
  <p:tag name="ORIGINALWIDTH" val="3675.291"/>
  <p:tag name="LATEXADDIN" val="\documentclass{article}&#10;\usepackage{amsmath}&#10;\usepackage{amssymb}&#10;\usepackage[dvipsnames]{xcolor}&#10;\pagestyle{empty}&#10;\begin{document}&#10;&#10;&#10;$$ \text{  Brute force search feasible for }h^{2,1}(X) \lesssim 7\text{ (laptop), }\lesssim 10\text{ (cluster)}.$$\end{document}"/>
  <p:tag name="IGUANATEXSIZE" val="20"/>
  <p:tag name="IGUANATEXCURSOR" val="227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9832"/>
  <p:tag name="ORIGINALWIDTH" val="3508.811"/>
  <p:tag name="LATEXADDIN" val="\documentclass{article}&#10;\usepackage{amsmath}&#10;\usepackage{amssymb}&#10;\pagestyle{empty}&#10;\begin{document}&#10;&#10;&#10;$$ \text{2. Compute divisor topology, determine if there are }\ge h^{1,1}\text{ rigid}$$&#10;&#10;\end{document}"/>
  <p:tag name="IGUANATEXSIZE" val="20"/>
  <p:tag name="IGUANATEXCURSOR" val="183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3441.32"/>
  <p:tag name="LATEXADDIN" val="\documentclass{article}&#10;\usepackage{amsmath}&#10;\usepackage{amssymb}&#10;\pagestyle{empty}&#10;\begin{document}&#10;&#10;&#10;$$ \text{divisors, so that K\&quot;ahler moduli can be stabilized.  If not, reject.}$$&#10;&#10;\end{document}"/>
  <p:tag name="IGUANATEXSIZE" val="20"/>
  <p:tag name="IGUANATEXCURSOR" val="163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3020.622"/>
  <p:tag name="LATEXADDIN" val="\documentclass{article}&#10;\usepackage{amsmath}&#10;\usepackage{amssymb}&#10;\pagestyle{empty}&#10;\begin{document}&#10;&#10;&#10;$$ \text{5. Search the K\&quot;ahler moduli space for a SUSY vacuum.}$$&#10;&#10;\end{document}"/>
  <p:tag name="IGUANATEXSIZE" val="20"/>
  <p:tag name="IGUANATEXCURSOR" val="167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3379.827"/>
  <p:tag name="LATEXADDIN" val="\documentclass{article}&#10;\usepackage{amsmath}&#10;\usepackage{amssymb}&#10;\pagestyle{empty}\usepackage[dvipsnames]{xcolor}&#10;&#10;\begin{document}&#10;&#10;&#10;\noindent Main task is {\color{Bittersweet}enumeration of invariants}, not e.g.~solving PDEs.&#10; &#10;&#10; &#10;&#10;&#10; &#10;&#10;\end{document}"/>
  <p:tag name="IGUANATEXSIZE" val="20"/>
  <p:tag name="IGUANATEXCURSOR" val="204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.2351"/>
  <p:tag name="ORIGINALWIDTH" val="3334.083"/>
  <p:tag name="LATEXADDIN" val="\documentclass{article}&#10;\usepackage{amsmath}&#10;\usepackage{amssymb}&#10;\usepackage[dvipsnames]{xcolor}&#10;\pagestyle{empty}&#10;\begin{document}&#10;&#10;&#10;6. {\color{Bittersweet} Determine whether vacuum survives $g_s$ and $\alpha'$ corrections.&#10;&#10;\end{document}"/>
  <p:tag name="IGUANATEXSIZE" val="20"/>
  <p:tag name="IGUANATEXCURSOR" val="135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2017.248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Demirtas, L.M., Rios-Tascon, 20}}$$&#10;&#10;&#10;\end{document}"/>
  <p:tag name="IGUANATEXSIZE" val="12"/>
  <p:tag name="IGUANATEXCURSOR" val="231"/>
  <p:tag name="TRANSPARENCY" val="True"/>
  <p:tag name="FILENAME" val="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.4859"/>
  <p:tag name="ORIGINALWIDTH" val="2947.132"/>
  <p:tag name="LATEXADDIN" val="\documentclass{article}&#10;\usepackage{amsmath}&#10;\usepackage{amssymb}&#10;\pagestyle{empty}&#10;\usepackage[dvipsnames]{xcolor}&#10;\begin{document}&#10;&#10;&#10;$$ \color{Black}\text{2d cross-section of K\&quot;ahler cone in }h^{1,1}=491\text{ threefold} $$&#10;&#10;\end{document}"/>
  <p:tag name="IGUANATEXSIZE" val="24"/>
  <p:tag name="IGUANATEXCURSOR" val="222"/>
  <p:tag name="TRANSPARENCY" val="True"/>
  <p:tag name="FILENAME" val="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8.74016"/>
  <p:tag name="ORIGINALWIDTH" val="246.7191"/>
  <p:tag name="LATEXADDIN" val="\documentclass{article}&#10;\usepackage{amsmath}&#10;\pagestyle{empty}&#10;\begin{document}&#10;&#10;$$\text{start}$$&#10;&#10;&#10;\end{document}"/>
  <p:tag name="IGUANATEXSIZE" val="20"/>
  <p:tag name="IGUANATEXCURSOR" val="9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775.4031"/>
  <p:tag name="LATEXADDIN" val="\documentclass{article}&#10;\usepackage{amsmath}&#10;\pagestyle{empty}&#10;\begin{document}&#10;&#10;$$\text{SUSY vacuum}$$&#10;&#10;&#10;\end{document}"/>
  <p:tag name="IGUANATEXSIZE" val="20"/>
  <p:tag name="IGUANATEXCURSOR" val="9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2017.248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Demirtas, L.M., Rios-Tascon, 20}}$$&#10;&#10;&#10;\end{document}"/>
  <p:tag name="IGUANATEXSIZE" val="12"/>
  <p:tag name="IGUANATEXCURSOR" val="231"/>
  <p:tag name="TRANSPARENCY" val="True"/>
  <p:tag name="FILENAME" val="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.4859"/>
  <p:tag name="ORIGINALWIDTH" val="2947.132"/>
  <p:tag name="LATEXADDIN" val="\documentclass{article}&#10;\usepackage{amsmath}&#10;\usepackage{amssymb}&#10;\pagestyle{empty}&#10;\usepackage[dvipsnames]{xcolor}&#10;\begin{document}&#10;&#10;&#10;$$ \color{Black}\text{2d cross-section of K\&quot;ahler cone in }h^{1,1}=491\text{ threefold} $$&#10;&#10;\end{document}"/>
  <p:tag name="IGUANATEXSIZE" val="24"/>
  <p:tag name="IGUANATEXCURSOR" val="222"/>
  <p:tag name="TRANSPARENCY" val="True"/>
  <p:tag name="FILENAME" val="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8.74016"/>
  <p:tag name="ORIGINALWIDTH" val="246.7191"/>
  <p:tag name="LATEXADDIN" val="\documentclass{article}&#10;\usepackage{amsmath}&#10;\pagestyle{empty}&#10;\begin{document}&#10;&#10;$$\text{start}$$&#10;&#10;&#10;\end{document}"/>
  <p:tag name="IGUANATEXSIZE" val="20"/>
  <p:tag name="IGUANATEXCURSOR" val="9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775.4031"/>
  <p:tag name="LATEXADDIN" val="\documentclass{article}&#10;\usepackage{amsmath}&#10;\pagestyle{empty}&#10;\begin{document}&#10;&#10;$$\text{SUSY vacuum}$$&#10;&#10;&#10;\end{document}"/>
  <p:tag name="IGUANATEXSIZE" val="20"/>
  <p:tag name="IGUANATEXCURSOR" val="9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365.579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Control of superpotential}$$&#10;&#10;&#10;\end{document}"/>
  <p:tag name="IGUANATEXSIZE" val="36"/>
  <p:tag name="IGUANATEXCURSOR" val="239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.9662"/>
  <p:tag name="ORIGINALWIDTH" val="3703.787"/>
  <p:tag name="LATEXADDIN" val="\documentclass{article}&#10;\usepackage{amsmath}&#10;\usepackage{amssymb}&#10;\pagestyle{empty}&#10;\begin{document}&#10;&#10;&#10;\noindent At weak string coupling, the leading superpotential terms arise&#10;&#10;\noindent from flux, (mirror) worldsheet instantons, and Euclidean D3-branes. &#10; &#10;%\noindent and the K\&quot;ahler potential inherited from $\mathcal{N}=2$ SUSY.&#10;&#10;&#10; &#10;&#10;\end{document}"/>
  <p:tag name="IGUANATEXSIZE" val="20"/>
  <p:tag name="IGUANATEXCURSOR" val="208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1.7135"/>
  <p:tag name="ORIGINALWIDTH" val="3229.096"/>
  <p:tag name="LATEXADDIN" val="\documentclass{article}&#10;\usepackage{amsmath}&#10;\pagestyle{empty}&#10;\begin{document}&#10;&#10;&#10;$$W = \mathcal{N}_1 e^{2\pi i p_1 \tau} +\mathcal{N}_2 e^{2\pi i p_2 \tau} + \sum_{I} \mathcal{A}_{D_I}\,\mathrm{exp}\Bigl(-\tfrac{2\pi}{c_I} T_I\Bigr)\, + \text{negl.}$$&#10;&#10;\end{document}"/>
  <p:tag name="IGUANATEXSIZE" val="20"/>
  <p:tag name="IGUANATEXCURSOR" val="25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3960.255"/>
  <p:tag name="LATEXADDIN" val="\documentclass{article}&#10;\usepackage{amsmath}&#10;\pagestyle{empty}&#10;\begin{document}&#10;&#10;&#10;$$\text{Their numerical values have small effects: }&#10;\Delta T_I/T_I \sim \mathrm{log}\,(\Delta\mathcal{A}_D)/\mathrm{log}(W_0)$$&#10;&#10;&#10;&#10;\end{document}"/>
  <p:tag name="IGUANATEXSIZE" val="20"/>
  <p:tag name="IGUANATEXCURSOR" val="14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.4848"/>
  <p:tag name="ORIGINALWIDTH" val="4129.733"/>
  <p:tag name="LATEXADDIN" val="\documentclass{article}&#10;\usepackage{amsmath}&#10;\usepackage{amssymb}&#10;\pagestyle{empty}\usepackage[dvipsnames]{xcolor}&#10;&#10;\begin{document}&#10;&#10;&#10;$$\bullet~~\text{Ensured that }\mathcal{A}_{D_I}\text{ are {\color{Bittersweet}{nonzero numbers}} by standard zero-mode counting.}$$&#10;\end{document}&#10;&#10;\end{document}"/>
  <p:tag name="IGUANATEXSIZE" val="20"/>
  <p:tag name="IGUANATEXCURSOR" val="182"/>
  <p:tag name="TRANSPARENCY" val="True"/>
  <p:tag name="LATEXENGINEID" val="0"/>
  <p:tag name="TEMPFOLDER" val="c:\temp\"/>
  <p:tag name="LATEXFORMHEIGHT" val="312"/>
  <p:tag name="LATEXFORMWIDTH" val="612.85"/>
  <p:tag name="LATEXFORMWRAP" val="False"/>
  <p:tag name="BITMAPVECTOR" val="0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.7323"/>
  <p:tag name="ORIGINALWIDTH" val="3037.12"/>
  <p:tag name="LATEXADDIN" val="\documentclass{article}&#10;\usepackage{amsmath}&#10;\pagestyle{empty}&#10;\begin{document}&#10;&#10;&#10;$$\text{We checked that our vacua persist for }&#10;\mathcal{A}_{D_I} \in [10^{-4},10^4]$$&#10;&#10;&#10;&#10;\end{document}"/>
  <p:tag name="IGUANATEXSIZE" val="20"/>
  <p:tag name="IGUANATEXCURSOR" val="14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4.9568"/>
  <p:tag name="ORIGINALWIDTH" val="2955.38"/>
  <p:tag name="LATEXADDIN" val="\documentclass{article}&#10;\usepackage{amsmath}&#10;\pagestyle{empty}&#10;\begin{document}&#10;&#10;$$\bullet~~W_{\mathrm{ED(-1)}} = \sum_{k=1}^\infty B_k(z)e^{2\pi i k \tau}\text{ negligible due to }g_s \ll 1$$\end{document}"/>
  <p:tag name="IGUANATEXSIZE" val="20"/>
  <p:tag name="IGUANATEXCURSOR" val="18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3294.338"/>
  <p:tag name="LATEXADDIN" val="\documentclass{article}&#10;\usepackage{amsmath}&#10;\pagestyle{empty}&#10;\begin{document}&#10;&#10;$$\bullet~~\text{Further instantons (e.g., ED3 on other divisors) negligible}$$ &#10;&#10;&#10;\end{document}"/>
  <p:tag name="IGUANATEXSIZE" val="20"/>
  <p:tag name="IGUANATEXCURSOR" val="14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.4848"/>
  <p:tag name="ORIGINALWIDTH" val="3730.034"/>
  <p:tag name="LATEXADDIN" val="\documentclass{article}&#10;\usepackage{amsmath}&#10;\usepackage{mathrsfs}&#10;\usepackage{amssymb}&#10;\usepackage{bbm}&#10;\usepackage{bm}\usepackage[dvipsnames]{xcolor}&#10;&#10;&#10;\pagestyle{empty}&#10;\begin{document}&#10;&#10;$$\color{Bittersweet}\text{Totally explicit computation, up to the numerical values of the }\mathcal{A}_{D_I}.$$&#10;&#10;&#10;\end{document}"/>
  <p:tag name="IGUANATEXSIZE" val="22"/>
  <p:tag name="IGUANATEXCURSOR" val="232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3525.309"/>
  <p:tag name="LATEXADDIN" val="\documentclass{article}&#10;\usepackage{amsmath}&#10;\pagestyle{empty}&#10;\begin{document}&#10;&#10;$$\bullet~~\text{We have shown by explicit computation that superpotential is}$$ &#10;&#10;&#10;\end{document}"/>
  <p:tag name="IGUANATEXSIZE" val="20"/>
  <p:tag name="IGUANATEXCURSOR" val="10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1.6985"/>
  <p:tag name="ORIGINALWIDTH" val="2929.884"/>
  <p:tag name="LATEXADDIN" val="\documentclass{article}&#10;\usepackage{amsmath,amssymb}&#10;\pagestyle{empty}&#10;\begin{document}&#10;&#10;&#10;\noindent  $\circ$ $p_1, p_2 \in \mathbb{Q}$ set by fluxes&#10;&#10;\noindent $\circ$ $\mathcal{N}_1, \mathcal{N}_2 \in \mathbb{Z}$ set by fluxes and by GV invariants of $\widetilde{X}$&#10;&#10;\noindent $\circ$ $c_I$ set by choice of orientifold action&#10;&#10;&#10;&#10;\end{document}"/>
  <p:tag name="IGUANATEXSIZE" val="20"/>
  <p:tag name="IGUANATEXCURSOR" val="25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4665"/>
  <p:tag name="ORIGINALWIDTH" val="2613.423"/>
  <p:tag name="LATEXADDIN" val="\documentclass{article}&#10;\usepackage{amsmath,amssymb}&#10;\pagestyle{empty}&#10;\begin{document}&#10;&#10;&#10;\noindent $\circ$ not identically zero by imposing rigidity of $D_I$&#10;&#10;\noindent $\circ$ constant by imposing $h^{2,1}(\widehat{D}_I)=0$&#10;&#10;&#10;&#10;\end{document}"/>
  <p:tag name="IGUANATEXSIZE" val="20"/>
  <p:tag name="IGUANATEXCURSOR" val="17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3.967"/>
  <p:tag name="ORIGINALWIDTH" val="3526.809"/>
  <p:tag name="LATEXADDIN" val="\documentclass{article}&#10;\usepackage{amsmath}&#10;\usepackage{amssymb}&#10;\pagestyle{empty}&#10;\begin{document}&#10;&#10;&#10;\noindent {\emph{Attack the cosmological constant problem in quantum gravity} &#10;&#10;%\smallskip&#10;\noindent \emph{by constructing vacua of string theory with small vacuum energy.}&#10; &#10;&#10;\end{document}"/>
  <p:tag name="IGUANATEXSIZE" val="20"/>
  <p:tag name="IGUANATEXCURSOR" val="184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9868"/>
  <p:tag name="ORIGINALWIDTH" val="2839.145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text{cf.}~\color{YellowOrange}\text{\tt{Alexandrov, F{\i}rat, Kim, Sen, Stefa\'{n}ski 22}}$$&#10;&#10;&#10;\end{document}"/>
  <p:tag name="IGUANATEXSIZE" val="12"/>
  <p:tag name="IGUANATEXCURSOR" val="222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478.815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Control of K\&quot;ahler potential}$$&#10;&#10;&#10;\end{document}"/>
  <p:tag name="IGUANATEXSIZE" val="36"/>
  <p:tag name="IGUANATEXCURSOR" val="2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1919.76"/>
  <p:tag name="LATEXADDIN" val="\documentclass{article}&#10;\usepackage{amsmath}&#10;\pagestyle{empty}&#10;\begin{document}&#10;&#10;$$\bullet~~\text{Einstein-frame volumes are large}$$ &#10;&#10;&#10;\end{document}"/>
  <p:tag name="IGUANATEXSIZE" val="20"/>
  <p:tag name="IGUANATEXCURSOR" val="13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5.7218"/>
  <p:tag name="ORIGINALWIDTH" val="1222.347"/>
  <p:tag name="LATEXADDIN" val="\documentclass{article}&#10;\usepackage{amsmath}&#10;\pagestyle{empty}&#10;\begin{document}&#10;&#10;&#10;$$\mathrm{Re}(T_{i}) \approx \frac{c_i}{2\pi}\,\mathrm{log}(W_0^{-1})$$&#10;&#10;&#10;&#10;\end{document}"/>
  <p:tag name="IGUANATEXSIZE" val="20"/>
  <p:tag name="IGUANATEXCURSOR" val="1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2155.23"/>
  <p:tag name="LATEXADDIN" val="\documentclass{article}&#10;\usepackage{amsmath}&#10;\pagestyle{empty}&#10;\begin{document}&#10;&#10;$$\bullet~~\text{String-frame volumes are order-unity}$$ &#10;&#10;&#10;\end{document}"/>
  <p:tag name="IGUANATEXSIZE" val="20"/>
  <p:tag name="IGUANATEXCURSOR" val="13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7.7128"/>
  <p:tag name="ORIGINALWIDTH" val="1079.115"/>
  <p:tag name="LATEXADDIN" val="\documentclass{article}&#10;\usepackage{amsmath}&#10;\pagestyle{empty}&#10;\begin{document}&#10;&#10;&#10;$$g_s \propto \frac{2\pi}{\mathrm{log}(W_0^{-1})} \ll 1$$&#10;&#10;&#10;&#10;\end{document}"/>
  <p:tag name="IGUANATEXSIZE" val="20"/>
  <p:tag name="IGUANATEXCURSOR" val="13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3857.518"/>
  <p:tag name="LATEXADDIN" val="\documentclass{article}&#10;\usepackage{amsmath}&#10;\usepackage{amssymb}&#10;\pagestyle{empty}\usepackage[dvipsnames]{xcolor}&#10;&#10;\begin{document}&#10;&#10;&#10;$$\bullet~~\text{Weak string coupling }\Rightarrow\text{ leading corrections are at&#10;{\color{Bittersweet}{string tree level}},}$$&#10;\end{document}&#10;&#10;\end{document}"/>
  <p:tag name="IGUANATEXSIZE" val="20"/>
  <p:tag name="IGUANATEXCURSOR" val="260"/>
  <p:tag name="TRANSPARENCY" val="True"/>
  <p:tag name="FILENAME" val=""/>
  <p:tag name="LATEXENGINEID" val="0"/>
  <p:tag name="TEMPFOLDER" val="c:\temp\"/>
  <p:tag name="LATEXFORMHEIGHT" val="312"/>
  <p:tag name="LATEXFORMWIDTH" val="612.85"/>
  <p:tag name="LATEXFORMWRAP" val="False"/>
  <p:tag name="BITMAPVECTOR" val="0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1.9872"/>
  <p:tag name="ORIGINALWIDTH" val="949.3813"/>
  <p:tag name="LATEXADDIN" val="\documentclass{article}&#10;\usepackage{amsmath}&#10;\usepackage{amssymb}&#10;\pagestyle{empty}\usepackage[dvipsnames]{xcolor}&#10;&#10;\begin{document}&#10;&#10;&#10;$$\text{to all orders in }\alpha'$$&#10;\end{document}&#10;&#10;\end{document}"/>
  <p:tag name="IGUANATEXSIZE" val="20"/>
  <p:tag name="IGUANATEXCURSOR" val="137"/>
  <p:tag name="TRANSPARENCY" val="True"/>
  <p:tag name="FILENAME" val=""/>
  <p:tag name="LATEXENGINEID" val="0"/>
  <p:tag name="TEMPFOLDER" val="c:\temp\"/>
  <p:tag name="LATEXFORMHEIGHT" val="312"/>
  <p:tag name="LATEXFORMWIDTH" val="612.85"/>
  <p:tag name="LATEXFORMWRAP" val="False"/>
  <p:tag name="BITMAPVECTOR" val="0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9.4676"/>
  <p:tag name="ORIGINALWIDTH" val="3366.329"/>
  <p:tag name="LATEXADDIN" val="\documentclass{article}&#10;\usepackage{amsmath,mathrsfs,amssymb}&#10;\pagestyle{empty}&#10;\begin{document}&#10;&#10; &#10;&#10;\noindent We are able to compute these corrections directly, because we&#10;&#10;\noindent can compute periods in CY$_3$ with $h^{2,1} \gg 1$.&#10;&#10; &#10; &#10; &#10;&#10;\end{document}"/>
  <p:tag name="IGUANATEXSIZE" val="20"/>
  <p:tag name="IGUANATEXCURSOR" val="205"/>
  <p:tag name="TRANSPARENCY" val="True"/>
  <p:tag name="LATEXENGINEID" val="0"/>
  <p:tag name="TEMPFOLDER" val="c:\temp\"/>
  <p:tag name="LATEXFORMHEIGHT" val="312"/>
  <p:tag name="LATEXFORMWIDTH" val="624.75"/>
  <p:tag name="LATEXFORMWRAP" val="True"/>
  <p:tag name="BITMAPVECTOR" val="0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.2347"/>
  <p:tag name="ORIGINALWIDTH" val="4119.985"/>
  <p:tag name="LATEXADDIN" val="\documentclass{article}&#10;\usepackage{amsmath}&#10;\usepackage{amssymb}&#10;\pagestyle{empty}\usepackage[dvipsnames]{xcolor}&#10;&#10;\begin{document}&#10;&#10;&#10;$$\bullet~~\text{Specifically: worldsheet instanton corrections to $\mathcal{F}$ of parent $\mathcal{N}=2$ CY$_3$.}$$&#10;\end{document}&#10;&#10;\end{document}"/>
  <p:tag name="IGUANATEXSIZE" val="20"/>
  <p:tag name="IGUANATEXCURSOR" val="165"/>
  <p:tag name="TRANSPARENCY" val="True"/>
  <p:tag name="LATEXENGINEID" val="0"/>
  <p:tag name="TEMPFOLDER" val="c:\temp\"/>
  <p:tag name="LATEXFORMHEIGHT" val="312"/>
  <p:tag name="LATEXFORMWIDTH" val="612.85"/>
  <p:tag name="LATEXFORMWRAP" val="Fals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85.4518"/>
  <p:tag name="LATEXADDIN" val="\documentclass{article}&#10;\usepackage{amsmath}&#10;\usepackage{mathrsfs}&#10;\usepackage{amssymb}&#10;\usepackage{bbm}&#10;\usepackage{bm}&#10;\usepackage[dvipsnames]{xcolor}&#10;&#10;&#10;&#10;\pagestyle{empty}&#10;\begin{document}&#10;&#10;$$\color{White}\text{Cornell}$$&#10;&#10;&#10;\end{document}"/>
  <p:tag name="IGUANATEXSIZE" val="24"/>
  <p:tag name="IGUANATEXCURSOR" val="220"/>
  <p:tag name="TRANSPARENCY" val="True"/>
  <p:tag name="FILENAME" val="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461.567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Problem 2: Dimensionality}$$&#10;&#10;&#10;\end{document}"/>
  <p:tag name="IGUANATEXSIZE" val="36"/>
  <p:tag name="IGUANATEXCURSOR" val="223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1949.756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\color{NavyBlue}&#10;\tt{&#10;\noindent see talk by Andres Rios-Tascon \\&#10;&#10;}&#10;&#10;&#10;&#10;\end{document}"/>
  <p:tag name="IGUANATEXSIZE" val="12"/>
  <p:tag name="IGUANATEXCURSOR" val="260"/>
  <p:tag name="TRANSPARENCY" val="True"/>
  <p:tag name="LATEXENGINEID" val="0"/>
  <p:tag name="TEMPFOLDER" val="C:\Users\Liam\Desktop\System Apps\foriguana\"/>
  <p:tag name="LATEXFORMHEIGHT" val="312"/>
  <p:tag name="LATEXFORMWIDTH" val="526.5"/>
  <p:tag name="LATEXFORMWRAP" val="False"/>
  <p:tag name="BITMAPVECTOR" val="0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.222"/>
  <p:tag name="ORIGINALWIDTH" val="1412.073"/>
  <p:tag name="LATEXADDIN" val="\documentclass{article}&#10;\usepackage{amsmath}&#10;\pagestyle{empty}&#10;\begin{document}&#10;&#10;&#10;$$ \mathcal{K} = -2\, \mathrm{log}\Bigl(g_s^{-2}\,\mathcal{V}(T_i,\overline{T_i})\Bigr) $$&#10;&#10;\end{document}"/>
  <p:tag name="IGUANATEXSIZE" val="20"/>
  <p:tag name="IGUANATEXCURSOR" val="16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54.856"/>
  <p:tag name="ORIGINALWIDTH" val="5041.62"/>
  <p:tag name="LATEXADDIN" val="\documentclass{article}&#10;\usepackage{amsmath}&#10;\usepackage{mathrsfs}&#10;\pagestyle{empty}&#10;\begin{document}&#10;&#10;\begin{align} &#10;\mathcal{V}(T_i,\overline{T_i})=&amp;\frac{1}{6}\kappa_{ijk}t^it^jt^k-\frac{\zeta(3)\chi(X)}{4(2\pi)^3}\nonumber\\&#10;&amp;+\frac{1}{2(2\pi)^3}&#10;\sum_{\mathbf{q}\in \mathcal{M}(X)}\, \text{GV}_{\mathbf{q}}\,\Biggl( \text{Li}_3\Bigl((-1)^{2\mathbf{B}\cdot \mathbf{q}}e^{-2\pi \mathbf{q}\cdot \mathbf{t}}\Bigr)+ 2\pi \mathbf{q}\cdot \mathbf{t}\,\,\text{Li}_2\Bigl((-1)^{2\mathbf{B}\cdot \mathbf{q}}e^{-2\pi \mathbf{q} \cdot \mathbf{t}}\Bigr)\Biggr)\,, \nonumber\\&#10;\mathrm{Re}({T}_i)=&amp;\frac{1}{2}\kappa_{ijk}t^jt^k-\frac{\chi(D_i)}{24}+\frac{1}{(2\pi)^2}\sum_{\mathbf{q}\in \mathcal{M}(X)}q_i\, \text{GV}_{\mathbf{q}} \,\text{Li}_2\Bigl((-1)^{2\mathbf{B}\cdot \mathbf{q}}e^{-2\pi \mathbf{q}\cdot \mathbf{t}}\Bigr)\, .\nonumber&#10;\end{align}&#10;&#10;&#10;\end{document}"/>
  <p:tag name="IGUANATEXSIZE" val="20"/>
  <p:tag name="IGUANATEXCURSOR" val="707"/>
  <p:tag name="TRANSPARENCY" val="True"/>
  <p:tag name="LATEXENGINEID" val="0"/>
  <p:tag name="TEMPFOLDER" val="c:\temp\"/>
  <p:tag name="LATEXFORMHEIGHT" val="489.3"/>
  <p:tag name="LATEXFORMWIDTH" val="618.1"/>
  <p:tag name="LATEXFORMWRAP" val="True"/>
  <p:tag name="BITMAPVECTOR" val="0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.2354"/>
  <p:tag name="ORIGINALWIDTH" val="3310.086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text{cf. }\color{YellowOrange}\text{\tt{Burgess, Cicoli, Ciupke, Krippendorf, Quevedo 20}}$$&#10;&#10;&#10;\end{document}"/>
  <p:tag name="IGUANATEXSIZE" val="12"/>
  <p:tag name="IGUANATEXCURSOR" val="27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1814.773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Cicoli, Schachner, Shukla 21}}$$&#10;&#10;&#10;\end{document}"/>
  <p:tag name="IGUANATEXSIZE" val="12"/>
  <p:tag name="IGUANATEXCURSOR" val="275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2211.474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Gao, Hebecker, Schreyer, Venken 22}}$$&#10;&#10;&#10;\end{document}"/>
  <p:tag name="IGUANATEXSIZE" val="12"/>
  <p:tag name="IGUANATEXCURSOR" val="276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2204.724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Worldsheet instantons from small curves}$$&#10;&#10;&#10;\end{document}"/>
  <p:tag name="IGUANATEXSIZE" val="36"/>
  <p:tag name="IGUANATEXCURSOR" val="242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2362"/>
  <p:tag name="ORIGINALWIDTH" val="1125.609"/>
  <p:tag name="LATEXADDIN" val="\documentclass{article}&#10;\usepackage{amsmath}&#10;\pagestyle{empty}&#10;\begin{document}&#10;&#10;$$\mathbf{q}\text{: curve classes in X}$$&#10;&#10;&#10;\end{document}"/>
  <p:tag name="IGUANATEXSIZE" val="20"/>
  <p:tag name="IGUANATEXCURSOR" val="11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2362"/>
  <p:tag name="ORIGINALWIDTH" val="1757.03"/>
  <p:tag name="LATEXADDIN" val="\documentclass{article}&#10;\usepackage{amsmath}&#10;\pagestyle{empty}&#10;\begin{document}&#10;&#10;$$\mathbf{t}\text{: K\&quot;ahler parameters in vacuum}$$&#10;&#10;&#10;\end{document}"/>
  <p:tag name="IGUANATEXSIZE" val="20"/>
  <p:tag name="IGUANATEXCURSOR" val="12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362.955"/>
  <p:tag name="LATEXADDIN" val="\documentclass{article}&#10;\usepackage{amsmath,mathrsfs}&#10;\pagestyle{empty}&#10;\begin{document}&#10;&#10;$$\text{We compute  }\xi_n(\mathbf{q})\text{ for small-volume curves.}&#10;$$&#10; &#10;&#10;\end{document}"/>
  <p:tag name="IGUANATEXSIZE" val="20"/>
  <p:tag name="IGUANATEXCURSOR" val="128"/>
  <p:tag name="TRANSPARENCY" val="True"/>
  <p:tag name="LATEXENGINEID" val="0"/>
  <p:tag name="TEMPFOLDER" val="c:\temp\"/>
  <p:tag name="LATEXFORMHEIGHT" val="312"/>
  <p:tag name="LATEXFORMWIDTH" val="624.75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.4672"/>
  <p:tag name="ORIGINALWIDTH" val="2491.189"/>
  <p:tag name="LATEXADDIN" val="\documentclass{article}&#10;\usepackage{amsmath}&#10;\usepackage{amssymb}&#10;\pagestyle{empty}&#10;\begin{document}&#10;&#10;&#10; &#10;\noindent Quantized fluxes in a high-dimensional lattice&#10;&#10;\noindent can potentially be chosen to make c.c. small.&#10; &#10;&#10;\end{document}"/>
  <p:tag name="IGUANATEXSIZE" val="20"/>
  <p:tag name="IGUANATEXCURSOR" val="104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.4672"/>
  <p:tag name="ORIGINALWIDTH" val="3330.334"/>
  <p:tag name="LATEXADDIN" val="\documentclass{article}&#10;\usepackage{amsmath,mathrsfs,amssymb}&#10;\pagestyle{empty}\usepackage[dvipsnames]{xcolor}&#10;\begin{document}&#10;&#10; &#10;&#10;\noindent Nilpotent curves are safely collapsible.\\&#10;\noindent They give finitely many polylogs, which we \color{NavyBlue}include explicitly.&#10;&#10;&#10; &#10; &#10; &#10;&#10;\end{document}"/>
  <p:tag name="IGUANATEXSIZE" val="20"/>
  <p:tag name="IGUANATEXCURSOR" val="254"/>
  <p:tag name="TRANSPARENCY" val="True"/>
  <p:tag name="LATEXENGINEID" val="0"/>
  <p:tag name="TEMPFOLDER" val="c:\temp\"/>
  <p:tag name="LATEXFORMHEIGHT" val="312"/>
  <p:tag name="LATEXFORMWIDTH" val="624.75"/>
  <p:tag name="LATEXFORMWRAP" val="True"/>
  <p:tag name="BITMAPVECTOR" val="0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2878.89"/>
  <p:tag name="LATEXADDIN" val="\documentclass{article}&#10;\usepackage{amsmath,mathrsfs,amssymb}&#10;\pagestyle{empty}&#10;\begin{document}&#10;&#10; &#10;&#10;\noindent We then examine thousands of rays of potent curves.&#10;&#10; &#10; &#10; &#10;&#10;\end{document}"/>
  <p:tag name="IGUANATEXSIZE" val="20"/>
  <p:tag name="IGUANATEXCURSOR" val="140"/>
  <p:tag name="TRANSPARENCY" val="True"/>
  <p:tag name="LATEXENGINEID" val="0"/>
  <p:tag name="TEMPFOLDER" val="c:\temp\"/>
  <p:tag name="LATEXFORMHEIGHT" val="312"/>
  <p:tag name="LATEXFORMWIDTH" val="624.75"/>
  <p:tag name="LATEXFORMWRAP" val="True"/>
  <p:tag name="BITMAPVECTOR" val="0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1936.258"/>
  <p:tag name="LATEXADDIN" val="\documentclass{article}&#10;\usepackage{amsmath,mathrsfs,amssymb}&#10;\pagestyle{empty}&#10;\begin{document}&#10;&#10; &#10;&#10;$$\emph{nilpotent: }\text{GV}_{k\mathbf{q}}=0~\forall k&gt;k_\mathrm{max} \in \mathbb{N}$$&#10;&#10; &#10; &#10; &#10;&#10;\end{document}"/>
  <p:tag name="IGUANATEXSIZE" val="20"/>
  <p:tag name="IGUANATEXCURSOR" val="130"/>
  <p:tag name="TRANSPARENCY" val="True"/>
  <p:tag name="LATEXENGINEID" val="0"/>
  <p:tag name="TEMPFOLDER" val="c:\temp\"/>
  <p:tag name="LATEXFORMHEIGHT" val="312"/>
  <p:tag name="LATEXFORMWIDTH" val="624.75"/>
  <p:tag name="LATEXFORMWRAP" val="True"/>
  <p:tag name="BITMAPVECTOR" val="0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.23882"/>
  <p:tag name="ORIGINALWIDTH" val="1111.361"/>
  <p:tag name="LATEXADDIN" val="\documentclass{article}&#10;\usepackage{amsmath,amssymb}&#10;\pagestyle{empty}\usepackage[dvipsnames]{xcolor}&#10;\begin{document}&#10;&#10;%\noindent We sample points inside the stretched K\&quot;ahler cone, for it is there that\\&#10; &#10;\color{Bittersweet} Two kinds of curves:&#10;&#10;\end{document}"/>
  <p:tag name="IGUANATEXSIZE" val="22"/>
  <p:tag name="IGUANATEXCURSOR" val="249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197.6"/>
  <p:tag name="LATEXADDIN" val="\documentclass{article}&#10;\usepackage{amsmath,mathrsfs,amssymb}&#10;\pagestyle{empty}&#10;\begin{document}&#10;&#10; &#10;&#10;\emph{potent: } infinite series&#10;&#10; &#10; &#10; &#10;&#10;\end{document}"/>
  <p:tag name="IGUANATEXSIZE" val="20"/>
  <p:tag name="IGUANATEXCURSOR" val="132"/>
  <p:tag name="TRANSPARENCY" val="True"/>
  <p:tag name="LATEXENGINEID" val="0"/>
  <p:tag name="TEMPFOLDER" val="c:\temp\"/>
  <p:tag name="LATEXFORMHEIGHT" val="312"/>
  <p:tag name="LATEXFORMWIDTH" val="624.75"/>
  <p:tag name="LATEXFORMWRAP" val="True"/>
  <p:tag name="BITMAPVECTOR" val="0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8.9651"/>
  <p:tag name="ORIGINALWIDTH" val="1526.809"/>
  <p:tag name="LATEXADDIN" val="\documentclass{article}&#10;\usepackage{amsmath,mathrsfs,amssymb}&#10;\pagestyle{empty}&#10;\begin{document}&#10;&#10;$$&#10;\delta \mathcal{F} \propto \sum_{\mathbf{q}} \sum_{n\in \mathbb{N}} \text{GV}_{n\mathbf{q}}\, e^{-2\pi n\, \mathbf{q}\cdot \mathbf{t}}  &#10;$$&#10; &#10;&#10;\end{document}"/>
  <p:tag name="IGUANATEXSIZE" val="24"/>
  <p:tag name="IGUANATEXCURSOR" val="14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5.4818"/>
  <p:tag name="ORIGINALWIDTH" val="1283.09"/>
  <p:tag name="LATEXADDIN" val="\documentclass{article}&#10;\usepackage{amsmath,mathrsfs,amssymb}&#10;\pagestyle{empty}&#10;\begin{document}&#10;&#10;$$&#10;\xi_n(\mathbf{q}) := \text{GV}_{n\mathbf{q}}\, e^{-2\pi n\, \mathbf{q}\cdot \mathbf{t}}  &#10;$$&#10; &#10;&#10;\end{document}"/>
  <p:tag name="IGUANATEXSIZE" val="24"/>
  <p:tag name="IGUANATEXCURSOR" val="11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0.2287"/>
  <p:tag name="ORIGINALWIDTH" val="2142.482"/>
  <p:tag name="LATEXADDIN" val="\documentclass{article}&#10;\usepackage{amsmath,mathrsfs,amssymb}&#10;\pagestyle{empty}&#10;\begin{document}&#10;&#10;$$&#10; \text{convergence test: is $\lim_{n \to \infty} \xi_n(\mathbf{q}) = 0~\forall \mathbf{q}?$ }&#10;$$&#10; &#10;&#10;\end{document}"/>
  <p:tag name="IGUANATEXSIZE" val="20"/>
  <p:tag name="IGUANATEXCURSOR" val="19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2247.469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Convergence of worldsheet instanton sum}$$&#10;&#10;&#10;\end{document}"/>
  <p:tag name="IGUANATEXSIZE" val="36"/>
  <p:tag name="IGUANATEXCURSOR" val="25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.7357"/>
  <p:tag name="ORIGINALWIDTH" val="1966.254"/>
  <p:tag name="LATEXADDIN" val="\documentclass{article}&#10;\usepackage{amsmath}&#10;\pagestyle{empty}&#10;\begin{document}&#10;&#10;$$\text{Along multiples of a potent curve }\mathcal{C},$$&#10;&#10;&#10;\end{document}"/>
  <p:tag name="IGUANATEXSIZE" val="20"/>
  <p:tag name="IGUANATEXCURSOR" val="11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2052.493"/>
  <p:tag name="LATEXADDIN" val="\documentclass{article}&#10;\usepackage{amsmath}&#10;\usepackage{amssymb}&#10;\pagestyle{empty}&#10;\begin{document}&#10;&#10;&#10;$$ \rho_{\text{vac}} = - M_{\text{pl}}^4 + Q^i G_{ij} Q^j\,, \qquad \vec{Q} \in \mathbb{Z}^N$$&#10;&#10;\end{document}"/>
  <p:tag name="IGUANATEXSIZE" val="20"/>
  <p:tag name="IGUANATEXCURSOR" val="141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69.816"/>
  <p:tag name="ORIGINALWIDTH" val="1311.586"/>
  <p:tag name="LATEXADDIN" val="\documentclass{article}&#10;\usepackage{amsmath}&#10;\usepackage{mathrsfs}&#10;\usepackage{amssymb}&#10;\usepackage{bbm}&#10;\usepackage{bm}&#10;&#10;\pagestyle{empty}&#10;\begin{document}&#10;&#10;\begin{tabular}{l}&#10;  $\text{GV}(\mathcal{C})\phantom{20}=$ $\phantom{-}3$\\&#10;  $\text{GV}(2\mathcal{C})\phantom{2}=$ $-6$\\&#10;  $\text{GV}(3\mathcal{C})\phantom{2}=$ $\phantom{-}27$\\&#10;  $\text{GV}(4\mathcal{C})\phantom{2}=$$-192$\\&#10;  $\text{GV}(5\mathcal{C})\phantom{2}=$$\phantom{-}1695$\\&#10;  $\text{GV}(6\mathcal{C})\phantom{2}=$$-17064$\\&#10;  $\text{GV}(7\mathcal{C})\phantom{2}=$$\phantom{-}188454$\\&#10;  $\text{GV}(8\mathcal{C})\phantom{2}=$$-2228160$\\&#10;  $\text{GV}(9\mathcal{C})\phantom{2}=$$\phantom{-}27748899$\\&#10;  $\text{GV}(10\mathcal{C})=$$-360012150$\,.&#10;\end{tabular}&#10;&#10;\end{document}"/>
  <p:tag name="IGUANATEXSIZE" val="20"/>
  <p:tag name="IGUANATEXCURSOR" val="646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4159.73"/>
  <p:tag name="LATEXADDIN" val="\documentclass{article}&#10;\usepackage{amsmath}&#10;\usepackage{mathrsfs}&#10;\usepackage{amssymb}&#10;\usepackage{bbm}&#10;\usepackage{bm}&#10;&#10;\pagestyle{empty}&#10;\begin{document}&#10;&#10;$$\text{GV}(100\mathcal{C})=-914611581237831371226973974768573574187506334613679143$$&#10; &#10;&#10;&#10;\end{document}"/>
  <p:tag name="IGUANATEXSIZE" val="20"/>
  <p:tag name="IGUANATEXCURSOR" val="245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4084.74"/>
  <p:tag name="LATEXADDIN" val="\documentclass{article}&#10;\usepackage{amsmath}&#10;\usepackage{mathrsfs}&#10;\usepackage{amssymb}&#10;\usepackage{bbm}&#10;\usepackage{bm}&#10;&#10;\pagestyle{empty}&#10;\begin{document}&#10; &#10;$$22579026697369512751047337367692277761351484717813209296148860000\,.$$&#10;&#10;&#10;\end{document}"/>
  <p:tag name="IGUANATEXSIZE" val="20"/>
  <p:tag name="IGUANATEXCURSOR" val="158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2320.96"/>
  <p:tag name="LATEXADDIN" val="\documentclass{article}&#10;\usepackage{amsmath}&#10;\pagestyle{empty}&#10;\begin{document}&#10;&#10;$$\text{Exponential increase with very stable rate.}$$&#10;&#10;&#10;\end{document}"/>
  <p:tag name="IGUANATEXSIZE" val="20"/>
  <p:tag name="IGUANATEXCURSOR" val="133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True"/>
  <p:tag name="BITMAPVECTOR" val="0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5.4818"/>
  <p:tag name="ORIGINALWIDTH" val="4173.978"/>
  <p:tag name="LATEXADDIN" val="\documentclass{article}&#10;\usepackage{amsmath}\usepackage{amssymb}\usepackage{mathrsfs}&#10;\pagestyle{empty}&#10;\begin{document}&#10;&#10;$$\text{So for \emph{large enough} }\mathbf{t},~~\xi_n := \text{GV}_{n\mathbf{q}}\, e^{-2\pi n\, \mathbf{q}\cdot \mathbf{t}}\text{ will decay exponentially with n.}&#10;$$&#10;&#10;&#10;\end{document}"/>
  <p:tag name="IGUANATEXSIZE" val="20"/>
  <p:tag name="IGUANATEXCURSOR" val="18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3.2283"/>
  <p:tag name="ORIGINALWIDTH" val="3101.612"/>
  <p:tag name="LATEXADDIN" val="\documentclass{article}&#10;\usepackage{amsmath}&#10;\pagestyle{empty}&#10;\begin{document}&#10;&#10;$$\text{e.g.~quintic: }\mathbf{t}_{\text{min}}^{(1)}=\tfrac{1}{2\pi}\text{log}(2875) \approx 1.27, \qquad \mathbf{t}_{\text{min}}^{\text{true}}\approx 1.208$$&#10;&#10;&#10;\end{document}"/>
  <p:tag name="IGUANATEXSIZE" val="20"/>
  <p:tag name="IGUANATEXCURSOR" val="22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2472.441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Candelas, De La Ossa, Green, Parkes 90}}$$&#10;&#10;&#10;\end{document}"/>
  <p:tag name="IGUANATEXSIZE" val="12"/>
  <p:tag name="IGUANATEXCURSOR" val="280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332"/>
  <p:tag name="ORIGINALWIDTH" val="1403.075"/>
  <p:tag name="LATEXADDIN" val="\documentclass{article}&#10;\usepackage{amsmath}&#10;\usepackage{mathrsfs}&#10;\usepackage{amssymb}&#10;\usepackage{bbm}&#10;\usepackage{bm}&#10;&#10;\pagestyle{empty}&#10;\begin{document}&#10;&#10;(example with $h^{1,1} = 113$)&#10;&#10;\end{document}"/>
  <p:tag name="IGUANATEXSIZE" val="20"/>
  <p:tag name="IGUANATEXCURSOR" val="188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2247.469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Convergence of worldsheet instanton sum}$$&#10;&#10;&#10;\end{document}"/>
  <p:tag name="IGUANATEXSIZE" val="36"/>
  <p:tag name="IGUANATEXCURSOR" val="25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.7357"/>
  <p:tag name="ORIGINALWIDTH" val="1966.254"/>
  <p:tag name="LATEXADDIN" val="\documentclass{article}&#10;\usepackage{amsmath}&#10;\pagestyle{empty}&#10;\begin{document}&#10;&#10;$$\text{Along multiples of a potent curve }\mathcal{C},$$&#10;&#10;&#10;\end{document}"/>
  <p:tag name="IGUANATEXSIZE" val="20"/>
  <p:tag name="IGUANATEXCURSOR" val="11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2630.671"/>
  <p:tag name="LATEXADDIN" val="\documentclass{article}&#10;\usepackage{amsmath}&#10;\usepackage{amssymb}&#10;\pagestyle{empty}&#10;\begin{document}&#10;&#10;&#10;$$\text{N-dimensional Bousso-Polchinski flux landscape:}$$&#10;&#10;\end{document}"/>
  <p:tag name="IGUANATEXSIZE" val="20"/>
  <p:tag name="IGUANATEXCURSOR" val="158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69.816"/>
  <p:tag name="ORIGINALWIDTH" val="1311.586"/>
  <p:tag name="LATEXADDIN" val="\documentclass{article}&#10;\usepackage{amsmath}&#10;\usepackage{mathrsfs}&#10;\usepackage{amssymb}&#10;\usepackage{bbm}&#10;\usepackage{bm}&#10;&#10;\pagestyle{empty}&#10;\begin{document}&#10;&#10;\begin{tabular}{l}&#10;  $\text{GV}(\mathcal{C})\phantom{20}=$ $\phantom{-}3$\\&#10;  $\text{GV}(2\mathcal{C})\phantom{2}=$ $-6$\\&#10;  $\text{GV}(3\mathcal{C})\phantom{2}=$ $\phantom{-}27$\\&#10;  $\text{GV}(4\mathcal{C})\phantom{2}=$$-192$\\&#10;  $\text{GV}(5\mathcal{C})\phantom{2}=$$\phantom{-}1695$\\&#10;  $\text{GV}(6\mathcal{C})\phantom{2}=$$-17064$\\&#10;  $\text{GV}(7\mathcal{C})\phantom{2}=$$\phantom{-}188454$\\&#10;  $\text{GV}(8\mathcal{C})\phantom{2}=$$-2228160$\\&#10;  $\text{GV}(9\mathcal{C})\phantom{2}=$$\phantom{-}27748899$\\&#10;  $\text{GV}(10\mathcal{C})=$$-360012150$\,.&#10;\end{tabular}&#10;&#10;\end{document}"/>
  <p:tag name="IGUANATEXSIZE" val="20"/>
  <p:tag name="IGUANATEXCURSOR" val="646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4159.73"/>
  <p:tag name="LATEXADDIN" val="\documentclass{article}&#10;\usepackage{amsmath}&#10;\usepackage{mathrsfs}&#10;\usepackage{amssymb}&#10;\usepackage{bbm}&#10;\usepackage{bm}&#10;&#10;\pagestyle{empty}&#10;\begin{document}&#10;&#10;$$\text{GV}(100\mathcal{C})=-914611581237831371226973974768573574187506334613679143$$&#10; &#10;&#10;&#10;\end{document}"/>
  <p:tag name="IGUANATEXSIZE" val="20"/>
  <p:tag name="IGUANATEXCURSOR" val="245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4084.74"/>
  <p:tag name="LATEXADDIN" val="\documentclass{article}&#10;\usepackage{amsmath}&#10;\usepackage{mathrsfs}&#10;\usepackage{amssymb}&#10;\usepackage{bbm}&#10;\usepackage{bm}&#10;&#10;\pagestyle{empty}&#10;\begin{document}&#10; &#10;$$22579026697369512751047337367692277761351484717813209296148860000\,.$$&#10;&#10;&#10;\end{document}"/>
  <p:tag name="IGUANATEXSIZE" val="20"/>
  <p:tag name="IGUANATEXCURSOR" val="158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2320.96"/>
  <p:tag name="LATEXADDIN" val="\documentclass{article}&#10;\usepackage{amsmath}&#10;\pagestyle{empty}&#10;\begin{document}&#10;&#10;$$\text{Exponential increase with very stable rate.}$$&#10;&#10;&#10;\end{document}"/>
  <p:tag name="IGUANATEXSIZE" val="20"/>
  <p:tag name="IGUANATEXCURSOR" val="133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True"/>
  <p:tag name="BITMAPVECTOR" val="0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5.4818"/>
  <p:tag name="ORIGINALWIDTH" val="4173.978"/>
  <p:tag name="LATEXADDIN" val="\documentclass{article}&#10;\usepackage{amsmath}\usepackage{amssymb}\usepackage{mathrsfs}&#10;\pagestyle{empty}&#10;\begin{document}&#10;&#10;$$\text{So for \emph{large enough} }\mathbf{t},~~\xi_n := \text{GV}_{n\mathbf{q}}\, e^{-2\pi n\, \mathbf{q}\cdot \mathbf{t}}\text{ will decay exponentially with n.}&#10;$$&#10;&#10;&#10;\end{document}"/>
  <p:tag name="IGUANATEXSIZE" val="20"/>
  <p:tag name="IGUANATEXCURSOR" val="18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1724.035"/>
  <p:tag name="LATEXADDIN" val="\documentclass{article}&#10;\usepackage{amsmath}&#10;\pagestyle{empty}&#10;\begin{document}&#10;&#10;$$\text{In our vacua, is }\mathbf{t}\text{ large enough?}$$&#10;&#10;&#10;\end{document}"/>
  <p:tag name="IGUANATEXSIZE" val="20"/>
  <p:tag name="IGUANATEXCURSOR" val="138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True"/>
  <p:tag name="BITMAPVECTOR" val="0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332"/>
  <p:tag name="ORIGINALWIDTH" val="1403.075"/>
  <p:tag name="LATEXADDIN" val="\documentclass{article}&#10;\usepackage{amsmath}&#10;\usepackage{mathrsfs}&#10;\usepackage{amssymb}&#10;\usepackage{bbm}&#10;\usepackage{bm}&#10;&#10;\pagestyle{empty}&#10;\begin{document}&#10;&#10;(example with $h^{1,1} = 113$)&#10;&#10;\end{document}"/>
  <p:tag name="IGUANATEXSIZE" val="20"/>
  <p:tag name="IGUANATEXCURSOR" val="188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2247.469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Convergence of worldsheet instanton sum}$$&#10;&#10;&#10;\end{document}"/>
  <p:tag name="IGUANATEXSIZE" val="36"/>
  <p:tag name="IGUANATEXCURSOR" val="25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5.4818"/>
  <p:tag name="ORIGINALWIDTH" val="1110.611"/>
  <p:tag name="LATEXADDIN" val="\documentclass{article}&#10;\usepackage{amsmath,mathrsfs}&#10;\pagestyle{empty}&#10;\begin{document}&#10;&#10;$$&#10;\xi_n := \text{GV}_{n\mathbf{q}}\, e^{-2\pi n\, \mathbf{q}\cdot \mathbf{t}}&#10;$$&#10; &#10;&#10;\end{document}"/>
  <p:tag name="IGUANATEXSIZE" val="28"/>
  <p:tag name="IGUANATEXCURSOR" val="11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2247.469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Convergence of worldsheet instanton sum}$$&#10;&#10;&#10;\end{document}"/>
  <p:tag name="IGUANATEXSIZE" val="36"/>
  <p:tag name="IGUANATEXCURSOR" val="25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9832"/>
  <p:tag name="ORIGINALWIDTH" val="3400.075"/>
  <p:tag name="LATEXADDIN" val="\documentclass{article}&#10;\usepackage{amsmath}&#10;\usepackage{amssymb}&#10;\pagestyle{empty}&#10;\begin{document}&#10;&#10;&#10;$$\text{Fine-tune vast number of order-one terms to precision} \sim 10^{-N}$$&#10;&#10;\end{document}"/>
  <p:tag name="IGUANATEXSIZE" val="20"/>
  <p:tag name="IGUANATEXCURSOR" val="178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5.4818"/>
  <p:tag name="ORIGINALWIDTH" val="1110.611"/>
  <p:tag name="LATEXADDIN" val="\documentclass{article}&#10;\usepackage{amsmath,mathrsfs}&#10;\pagestyle{empty}&#10;\begin{document}&#10;&#10;$$&#10;\xi_n := \text{GV}_{n\mathbf{q}}\, e^{-2\pi n\, \mathbf{q}\cdot \mathbf{t}}&#10;$$&#10; &#10;&#10;\end{document}"/>
  <p:tag name="IGUANATEXSIZE" val="28"/>
  <p:tag name="IGUANATEXCURSOR" val="11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.7323"/>
  <p:tag name="ORIGINALWIDTH" val="1473.566"/>
  <p:tag name="LATEXADDIN" val="\documentclass{article}&#10;\usepackage{amsmath}&#10;\usepackage{amssymb}&#10;\pagestyle{empty}&#10;\usepackage[dvipsnames]{xcolor}&#10;\begin{document}&#10;&#10;&#10;$$ \color{Black}\text{largest correction: }\mathcal{O}(10^{-5}) $$&#10;&#10;\end{document}"/>
  <p:tag name="IGUANATEXSIZE" val="24"/>
  <p:tag name="IGUANATEXCURSOR" val="196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4873.641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Demirtas, Gendler, Kim, L.M., Moritz, Nally, Rios-Tascon, work in progress.}}$$&#10;&#10;&#10;\end{document}"/>
  <p:tag name="IGUANATEXSIZE" val="12"/>
  <p:tag name="IGUANATEXCURSOR" val="317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363.33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Towards de Sitter vacua?}$$&#10;&#10;&#10;\end{document}"/>
  <p:tag name="IGUANATEXSIZE" val="32"/>
  <p:tag name="IGUANATEXCURSOR" val="221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8.429"/>
  <p:tag name="ORIGINALWIDTH" val="3976.753"/>
  <p:tag name="LATEXADDIN" val="\documentclass{article}&#10;\usepackage{amsmath}&#10;\usepackage{amssymb}&#10;\pagestyle{empty}&#10;\begin{document}&#10;&#10;&#10;\noindent We have built tools to compute $\mathcal{N}=1$ EFTs&#10;&#10;\noindent in a regime of type IIB flux compactifications &#10; where we can &#10;&#10;\noindent explicitly enumerate all necessary integer data,&#10;&#10;\noindent and can search for vacua in which our approximations are self-consistent.&#10;&#10;&#10; &#10;&#10;&#10; &#10;&#10;\end{document}"/>
  <p:tag name="IGUANATEXSIZE" val="20"/>
  <p:tag name="IGUANATEXCURSOR" val="143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46.4192"/>
  <p:tag name="ORIGINALWIDTH" val="3931.759"/>
  <p:tag name="LATEXADDIN" val="\documentclass{article}&#10;\usepackage{amsmath}&#10;\usepackage{amssymb}&#10;\pagestyle{empty}&#10;\begin{document}&#10;&#10;&#10;\noindent Our main results so far concern $\mathcal{N}=1$ SUSY AdS$_4$ vacua, where&#10;&#10;\smallskip&#10;&#10;$\bullet$~polynomial tuning of topological parameters provides a mechanism&#10;&#10;~~that makes $\rho_{\text{vac}}$ exponentially small.&#10;\smallskip&#10;&#10;$\bullet$~unbroken SUSY protects $\rho_{\text{vac}}$ from quantum corrections.&#10;&#10;\end{document}"/>
  <p:tag name="IGUANATEXSIZE" val="20"/>
  <p:tag name="IGUANATEXCURSOR" val="278"/>
  <p:tag name="TRANSPARENCY" val="True"/>
  <p:tag name="LATEXENGINEID" val="0"/>
  <p:tag name="TEMPFOLDER" val="C:\Users\Liam\Desktop\System Apps\foriguana\"/>
  <p:tag name="LATEXFORMHEIGHT" val="312"/>
  <p:tag name="LATEXFORMWIDTH" val="607.25"/>
  <p:tag name="LATEXFORMWRAP" val="False"/>
  <p:tag name="BITMAPVECTOR" val="0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7.6566"/>
  <p:tag name="ORIGINALWIDTH" val="4098.237"/>
  <p:tag name="LATEXADDIN" val="\documentclass{article}&#10;\usepackage{amsmath}&#10;\usepackage{amssymb}&#10;\pagestyle{empty}\usepackage[dvipsnames]{xcolor}&#10;\begin{document}&#10;&#10;&#10;\noindent But the EFTs appear rich enough to support de Sitter vacua in which&#10;&#10;\noindent SUSY is broken {\color{Bittersweet}spontaneously}: &#10;&#10;not by anti-D3-branes, but by competition among&#10;superpotential terms.&#10;&#10;\smallskip&#10;\noindent Establishing self-consistent approximations and parametric control&#10;&#10;\noindent is unsurprisingly more involved than for SUSY AdS$_4$.&#10;&#10;\end{document}"/>
  <p:tag name="IGUANATEXSIZE" val="20"/>
  <p:tag name="IGUANATEXCURSOR" val="202"/>
  <p:tag name="TRANSPARENCY" val="True"/>
  <p:tag name="LATEXENGINEID" val="0"/>
  <p:tag name="TEMPFOLDER" val="c:\temp\"/>
  <p:tag name="LATEXFORMHEIGHT" val="312"/>
  <p:tag name="LATEXFORMWIDTH" val="607.25"/>
  <p:tag name="LATEXFORMWRAP" val="False"/>
  <p:tag name="BITMAPVECTOR" val="0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632.9208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Conclusions}$$&#10;&#10;&#10;\end{document}"/>
  <p:tag name="IGUANATEXSIZE" val="36"/>
  <p:tag name="IGUANATEXCURSOR" val="225"/>
  <p:tag name="TRANSPARENCY" val="True"/>
  <p:tag name="FILENAME" val="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2485.939"/>
  <p:tag name="LATEXADDIN" val="\documentclass{article}&#10;\usepackage{amsmath}&#10;\usepackage{mathrsfs}&#10;\usepackage{amssymb}&#10;\usepackage{bbm}&#10;\usepackage{bm}&#10;&#10;\pagestyle{empty}&#10;\begin{document}&#10;&#10;$$ \text{Search for de Sitter vacua is work in progress.}$$&#10;\end{document}"/>
  <p:tag name="IGUANATEXSIZE" val="22"/>
  <p:tag name="IGUANATEXCURSOR" val="177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0.9674"/>
  <p:tag name="ORIGINALWIDTH" val="3149.606"/>
  <p:tag name="LATEXADDIN" val="\documentclass{article}&#10;\usepackage{amsmath}&#10;\usepackage{mathrsfs}&#10;\usepackage{amssymb}&#10;\usepackage{bbm}&#10;\usepackage{bm}&#10;&#10;\pagestyle{empty}&#10;\begin{document}&#10;&#10;\noindent Methods can be applied to enumerate ensembles of EFTs,&#10;&#10;\noindent and build a corner of the landscape.&#10;&#10;\end{document}"/>
  <p:tag name="IGUANATEXSIZE" val="22"/>
  <p:tag name="IGUANATEXCURSOR" val="246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8.4627"/>
  <p:tag name="ORIGINALWIDTH" val="3063.367"/>
  <p:tag name="LATEXADDIN" val="\documentclass{article}&#10;\usepackage{amsmath}&#10;\usepackage{mathrsfs}&#10;\usepackage{amssymb}&#10;\usepackage{bbm}&#10;\usepackage{bm}\usepackage[dvipsnames]{xcolor}&#10;&#10;&#10;\pagestyle{empty}&#10;\begin{document}&#10;&#10; \color{NavyBlue}{Problem:}&#10;&#10;\smallskip&#10; \color{Black} Finding exponentially small C.C. is exponentially costly.&#10;&#10;&#10;\end{document}"/>
  <p:tag name="IGUANATEXSIZE" val="20"/>
  <p:tag name="IGUANATEXCURSOR" val="276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9.4863"/>
  <p:tag name="ORIGINALWIDTH" val="3268.841"/>
  <p:tag name="LATEXADDIN" val="\documentclass{article}&#10;\usepackage{amsmath}&#10;\usepackage{amssymb}&#10;\pagestyle{empty}&#10;\begin{document}&#10;&#10;&#10;$$\text{We have constructed SUSY AdS}_4\text{ vacua in CY}_3\text{ orientifolds.}$$&#10;&#10;\end{document}"/>
  <p:tag name="IGUANATEXSIZE" val="22"/>
  <p:tag name="IGUANATEXCURSOR" val="184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2867.642"/>
  <p:tag name="LATEXADDIN" val="\documentclass{article}&#10;\usepackage{amsmath}&#10;\usepackage{mathrsfs}&#10;\usepackage{amssymb}&#10;\usepackage{bbm}&#10;\usepackage{bm}&#10;&#10;\pagestyle{empty}&#10;\begin{document}&#10;&#10;$$ \text{Stabilization at $g_s \ll 1$, large Einstein-frame volume.}$$&#10;\end{document}"/>
  <p:tag name="IGUANATEXSIZE" val="22"/>
  <p:tag name="IGUANATEXCURSOR" val="181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2842.145"/>
  <p:tag name="LATEXADDIN" val="\documentclass{article}&#10;\usepackage{amsmath}&#10;\usepackage{mathrsfs}&#10;\usepackage{amssymb}&#10;\usepackage{bbm}&#10;\usepackage{bm}&#10;&#10;\pagestyle{empty}&#10;\begin{document}&#10;&#10;$$ \text{Small cosmological constants, giant scale separation.}$$&#10;\end{document}"/>
  <p:tag name="IGUANATEXSIZE" val="22"/>
  <p:tag name="IGUANATEXCURSOR" val="198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2641.17"/>
  <p:tag name="LATEXADDIN" val="\documentclass{article}&#10;\usepackage{amsmath}&#10;\usepackage{amssymb}&#10;\pagestyle{empty}&#10;\begin{document}&#10;&#10;$$\text{Exponentially small }W_{\text{flux}}\text{ from quantized fluxes.}$$&#10;&#10;\end{document}"/>
  <p:tag name="IGUANATEXSIZE" val="22"/>
  <p:tag name="IGUANATEXCURSOR" val="153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3671.541"/>
  <p:tag name="LATEXADDIN" val="\documentclass{article}&#10;\usepackage{amsmath}&#10;\usepackage{amssymb}&#10;\pagestyle{empty}&#10;\begin{document}&#10;&#10;$$\text{Explicit computation of }W_{\text{ED3}}\text{: rigid divisors w/ constant Pfaffians.}$$&#10;&#10;\end{document}"/>
  <p:tag name="IGUANATEXSIZE" val="22"/>
  <p:tag name="IGUANATEXCURSOR" val="174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74.9156"/>
  <p:tag name="ORIGINALWIDTH" val="1022.872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\color{NavyBlue}&#10;\tt{&#10;\noindent see talks by &#10;&#10;  Naomi Gendler&#10;&#10; David Marsh&#10;&#10;Viraf Mehta&#10;&#10; Jakob Moritz&#10;&#10;}&#10;&#10;&#10;&#10;\end{document}"/>
  <p:tag name="IGUANATEXSIZE" val="12"/>
  <p:tag name="IGUANATEXCURSOR" val="300"/>
  <p:tag name="TRANSPARENCY" val="True"/>
  <p:tag name="LATEXENGINEID" val="0"/>
  <p:tag name="TEMPFOLDER" val="C:\Users\Liam\Desktop\System Apps\foriguana\"/>
  <p:tag name="LATEXFORMHEIGHT" val="312"/>
  <p:tag name="LATEXFORMWIDTH" val="526.5"/>
  <p:tag name="LATEXFORMWRAP" val="False"/>
  <p:tag name="BITMAPVECTOR" val="0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425.1968"/>
  <p:tag name="LATEXADDIN" val="\documentclass{article}&#10;\usepackage{amsmath}&#10;\usepackage{mathrsfs}&#10;\usepackage{amssymb}&#10;\usepackage{bbm}&#10;\usepackage{bm}\usepackage[dvipsnames]{xcolor}&#10;&#10;&#10;\pagestyle{empty}&#10;\begin{document}&#10;&#10;$$\phantom{\Biggl.\Biggr)}\color{White}\text{Thanks!}$$&#10;&#10;&#10;\end{document}"/>
  <p:tag name="IGUANATEXSIZE" val="32"/>
  <p:tag name="IGUANATEXCURSOR" val="242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462.317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Comments on related work}$$&#10;&#10;&#10;\end{document}"/>
  <p:tag name="IGUANATEXSIZE" val="36"/>
  <p:tag name="IGUANATEXCURSOR" val="238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9865"/>
  <p:tag name="ORIGINALWIDTH" val="2282.715"/>
  <p:tag name="LATEXADDIN" val="\documentclass{article}&#10;\usepackage{amsmath}&#10;\usepackage{amssymb}&#10;\pagestyle{empty}&#10;\begin{document}&#10;&#10;&#10;$$\text{Would be valuable to find the dual CFT}_3.$$&#10;&#10;\end{document}"/>
  <p:tag name="IGUANATEXSIZE" val="22"/>
  <p:tag name="IGUANATEXCURSOR" val="128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1688.789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L\&quot;ust, Vafa, Wiesner, Xu 22}}$$&#10;&#10;&#10;\end{document}"/>
  <p:tag name="IGUANATEXSIZE" val="12"/>
  <p:tag name="IGUANATEXCURSOR" val="270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1168.354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Denef, Douglas, 06}}$$&#10;&#10;&#10;\end{document}"/>
  <p:tag name="IGUANATEXSIZE" val="12"/>
  <p:tag name="IGUANATEXCURSOR" val="260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.7357"/>
  <p:tag name="ORIGINALWIDTH" val="1637.795"/>
  <p:tag name="LATEXADDIN" val="\documentclass{article}&#10;\usepackage{amsmath}&#10;\usepackage{amssymb}&#10;\pagestyle{empty}&#10;\begin{document}&#10;&#10;&#10;A candidate dual suggested in &#10;&#10;\end{document}"/>
  <p:tag name="IGUANATEXSIZE" val="22"/>
  <p:tag name="IGUANATEXCURSOR" val="133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3505.062"/>
  <p:tag name="LATEXADDIN" val="\documentclass{article}&#10;\usepackage{amsmath}&#10;\usepackage{amssymb}&#10;\pagestyle{empty}&#10;\begin{document}&#10;&#10;&#10;was shown there to have parametrically incorrect central charge.&#10;&#10;\end{document}"/>
  <p:tag name="IGUANATEXSIZE" val="22"/>
  <p:tag name="IGUANATEXCURSOR" val="144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3073.866"/>
  <p:tag name="LATEXADDIN" val="\documentclass{article}&#10;\usepackage{amsmath}&#10;\usepackage{amssymb}&#10;\pagestyle{empty}&#10;\begin{document}&#10;&#10;It was suggested in L\&quot;ust et al.~that superpotential terms&#10;&#10;\end{document}"/>
  <p:tag name="IGUANATEXSIZE" val="22"/>
  <p:tag name="IGUANATEXCURSOR" val="161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2833.146"/>
  <p:tag name="LATEXADDIN" val="\documentclass{article}&#10;\usepackage{amsmath}&#10;\usepackage{amssymb}&#10;\pagestyle{empty}&#10;\begin{document}&#10;&#10;stabilizing the K\&quot;ahler moduli ``will not materialize''.&#10;\end{document}"/>
  <p:tag name="IGUANATEXSIZE" val="22"/>
  <p:tag name="IGUANATEXCURSOR" val="156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3284.589"/>
  <p:tag name="LATEXADDIN" val="\documentclass{article}&#10;\usepackage{amsmath}&#10;\usepackage{amssymb}&#10;\pagestyle{empty}&#10;\begin{document}&#10;&#10;But since we have directly exhibited all the necessary terms,&#10;\end{document}"/>
  <p:tag name="IGUANATEXSIZE" val="22"/>
  <p:tag name="IGUANATEXCURSOR" val="178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6.9704"/>
  <p:tag name="ORIGINALWIDTH" val="3103.862"/>
  <p:tag name="LATEXADDIN" val="\documentclass{article}&#10;\usepackage{amsmath}&#10;\usepackage{amssymb}&#10;\pagestyle{empty}&#10;\begin{document}&#10;&#10;\noindent a simpler reconciliation is that their proposed dual is not&#10;&#10;\noindent the correct one.&#10;\end{document}"/>
  <p:tag name="IGUANATEXSIZE" val="22"/>
  <p:tag name="IGUANATEXCURSOR" val="198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2149.981"/>
  <p:tag name="LATEXADDIN" val="\documentclass{article}&#10;\usepackage{amsmath}&#10;\usepackage{amssymb}&#10;\pagestyle{empty}&#10;\begin{document}&#10;&#10;Worth weighing evidence on both sides.&#10;\end{document}"/>
  <p:tag name="IGUANATEXSIZE" val="22"/>
  <p:tag name="IGUANATEXCURSOR" val="140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83.764"/>
  <p:tag name="ORIGINALWIDTH" val="4290.964"/>
  <p:tag name="LATEXADDIN" val="\documentclass{article}&#10;\usepackage{amsmath,mathrsfs,amssymb}&#10;\pagestyle{empty}&#10;\begin{document}&#10;&#10;&#10;\noindent The vertices of $\Delta$ are the columns of&#10;\begin{equation}\label{eq:Delta_vertices_5-113}&#10;\begin{pmatrix}&#10;1  &amp; -3 &amp; -3 &amp; 0  &amp; 0  &amp; 0 &amp;-5 &amp;-2  \\&#10;0 &amp; -2  &amp; -1 &amp; 0  &amp; 0  &amp; 1 &amp;-3 &amp;-1  \\&#10;0 &amp; 0   &amp; -1 &amp; 0  &amp; 1  &amp; 0 &amp; 0 &amp; 1 \\&#10;0 &amp; 0   &amp; 0  &amp; 1  &amp; 0  &amp; 0 &amp;-1 &amp;-1&#10;\end{pmatrix}\, .\nonumber&#10;\end{equation}&#10;There are $h^{1,1}+1=25_{\mathfrak{so}(8)}+89_{\mathrm{ED3}}$ rigid prime divisors  with $h^{2,1}(\widehat{D}_I)=0$.&#10;\noindent The fluxes&#10;\setcounter{MaxMatrixCols}{20}&#10;\begin{align}&#10;&amp;\vec{f}=\begin{pmatrix}&#10;10&amp;  12 &amp; 8 &amp; 0 &amp; 0 &amp; 4 &amp; 0 &amp; 0 &amp; 2 &amp; 4 &amp; 11 &amp; -8&#10;\end{pmatrix}\, ,\nonumber\\&#10;&amp;\vec{h}=\begin{pmatrix}&#10;0 &amp;  8 &amp; -15 &amp; 11 &amp; -2 &amp; 13 &amp; 0 &amp; 0 &amp; 0 &amp; 0 &amp; 0 &amp; 0&#10;\end{pmatrix}\, ,\nonumber&#10;\end{align}&#10;carry D3-brane charge $56$. The D3-brane tadpole is $60$, so there are 4 D3-branes.&#10;The leading instantons have&#10;GV invariants $\mathscr{N}_{\tilde{\mathbf{q}}}=(-2, 252)$&#10;and  &#10;\begin{equation}&#10;W_{\text{flux}}(\tau)=\sqrt{\tfrac{2}{\pi}}\frac{1}{(2\pi i)^2} \left(-2\,e^{2\pi i \tau \cdot \frac{7}{29}}+252\,e^{2\pi i \tau \cdot \frac{7}{28}}\right)+\mathcal{O}\left(e^{2\pi i \tau \cdot \frac{43}{116}}\right) \, ,\nonumber&#10;\end{equation}&#10;which stabilizes the moduli at $g_s \approx 0.011$ and&#10;\begin{equation}&#10;W_0:= \langle |W_{\text{flux}}|\rangle \approx 0.526 \times \left(\frac{2}{252}\right)^{29} M_{\mathrm{pl}}^3\approx 6.46\times 10^{-62}M_{\mathrm{pl}}^3\,.\nonumber&#10;\end{equation}&#10;We find a supersymmetric AdS$_4$ vacuum with volume $\mathcal{V}_{\text{string}} \approx 945$ and&#10; vacuum energy&#10;\begin{equation}&#10;V_0=-3M_{\mathrm{pl}}^{-2}e^{\mathcal{K}}|W|^2\approx  -1.68 \times 10^{-144}M_{\mathrm{pl}}^4\,. \nonumber&#10;\end{equation} &#10;&#10;&#10;\end{document}"/>
  <p:tag name="IGUANATEXSIZE" val="20"/>
  <p:tag name="IGUANATEXCURSOR" val="1604"/>
  <p:tag name="TRANSPARENCY" val="True"/>
  <p:tag name="LATEXENGINEID" val="0"/>
  <p:tag name="TEMPFOLDER" val="c:\temp\"/>
  <p:tag name="LATEXFORMHEIGHT" val="312"/>
  <p:tag name="LATEXFORMWIDTH" val="737.1"/>
  <p:tag name="LATEXFORMWRAP" val="False"/>
  <p:tag name="BITMAPVECTOR" val="0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9824"/>
  <p:tag name="ORIGINALWIDTH" val="2092.239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An example with }(h^{2,1},h^{1,1})=(5,113)$$&#10;&#10;&#10;\end{document}"/>
  <p:tag name="IGUANATEXSIZE" val="30"/>
  <p:tag name="IGUANATEXCURSOR" val="255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591"/>
  <p:tag name="ORIGINALWIDTH" val="1217.098"/>
  <p:tag name="LATEXADDIN" val="\documentclass{article}&#10;\usepackage{amsmath}&#10;\usepackage{mathrsfs}&#10;\usepackage{amssymb}&#10;\usepackage{bbm}&#10;\usepackage{bm}&#10;&#10;\pagestyle{empty}&#10;\begin{document}&#10;&#10;$$\text{cf. } \left(\frac{2}{252}\right)^{58} \approx 10^{-122}\,$$&#10;&#10;&#10;\end{document}"/>
  <p:tag name="IGUANATEXSIZE" val="20"/>
  <p:tag name="IGUANATEXCURSOR" val="171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1299.588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Halverson, Ruehle 18}}$$&#10;&#10;&#10;\end{document}"/>
  <p:tag name="IGUANATEXSIZE" val="12"/>
  <p:tag name="IGUANATEXCURSOR" val="262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800.8998"/>
  <p:tag name="LATEXADDIN" val="\documentclass{article}&#10;\usepackage{amsmath,amssymb}&#10;\pagestyle{empty}\usepackage[dvipsnames]{xcolor}&#10;\begin{document}&#10;&#10;%\noindent We sample points inside the stretched K\&quot;ahler cone, for it is there that\\&#10; &#10;$\text{Vol(ED3)} \approx 22$&#10;&#10;\end{document}"/>
  <p:tag name="IGUANATEXSIZE" val="15"/>
  <p:tag name="IGUANATEXCURSOR" val="237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896.1379"/>
  <p:tag name="LATEXADDIN" val="\documentclass{article}&#10;\usepackage{amsmath,amssymb}&#10;\pagestyle{empty}\usepackage[dvipsnames]{xcolor}&#10;\begin{document}&#10;&#10;%\noindent We sample points inside the stretched K\&quot;ahler cone, for it is there that\\&#10; &#10;$\text{Vol}(\mathfrak{so}(8)) \approx 132$&#10;&#10;\end{document}"/>
  <p:tag name="IGUANATEXSIZE" val="15"/>
  <p:tag name="IGUANATEXCURSOR" val="250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9832"/>
  <p:tag name="ORIGINALWIDTH" val="1033.371"/>
  <p:tag name="LATEXADDIN" val="\documentclass{article}&#10;\usepackage{amsmath,amssymb}&#10;\pagestyle{empty}\usepackage[dvipsnames]{xcolor}&#10;\begin{document}&#10;&#10;%\noindent We sample points inside the stretched K\&quot;ahler cone, for it is there that\\&#10; &#10;$\text{Vol}(X) \approx 8.1 \times 10^5$&#10;&#10;\end{document}"/>
  <p:tag name="IGUANATEXSIZE" val="15"/>
  <p:tag name="IGUANATEXCURSOR" val="248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1571.803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Comments on Computability}$$&#10;&#10;&#10;\end{document}"/>
  <p:tag name="IGUANATEXSIZE" val="36"/>
  <p:tag name="IGUANATEXCURSOR" val="239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3.1983"/>
  <p:tag name="ORIGINALWIDTH" val="3614.548"/>
  <p:tag name="LATEXADDIN" val="\documentclass{article}&#10;\usepackage{amsmath}&#10;\usepackage{amssymb}\usepackage[dvipsnames]{xcolor}&#10;\pagestyle{empty}&#10;\begin{document}&#10;&#10;&#10;\noindent Although the effort involved in tuning integers is polynomial,\\&#10;\noindent some computational advances were required in order to enumerate\\&#10;\noindent the possible integers.&#10;\end{document}"/>
  <p:tag name="IGUANATEXSIZE" val="22"/>
  <p:tag name="IGUANATEXCURSOR" val="308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57.105"/>
  <p:tag name="ORIGINALWIDTH" val="3503.562"/>
  <p:tag name="LATEXADDIN" val="\documentclass{article}&#10;\usepackage{amsmath}&#10;\usepackage{amssymb}\usepackage[dvipsnames]{xcolor}&#10;\pagestyle{empty}&#10;\begin{document}&#10;&#10;&#10;\noindent Had to be able to:\\&#10;$~~~~\bullet$ Construct orientifolds\\&#10;$~~~~\bullet$ Construct F-theory uplifts\\&#10;$~~~~\bullet$ Compute intersection numbers, K\&quot;ahler cones, GV invariants\\&#10;$~~~~\bullet$ Enumerate floppable and non-floppable curves\\&#10;$~~~~\bullet$ all at $h^{1,1} \gtrsim 100$\\&#10;$~~~~\bullet$ and find quantized fluxes giving small $W_0$\\&#10;$~~~~\bullet$ and do so automatically, on a large scale.&#10;&#10;&#10;\end{document}"/>
  <p:tag name="IGUANATEXSIZE" val="22"/>
  <p:tag name="IGUANATEXCURSOR" val="383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0.9674"/>
  <p:tag name="ORIGINALWIDTH" val="3575.553"/>
  <p:tag name="LATEXADDIN" val="\documentclass{article}&#10;\usepackage{amsmath}&#10;\usepackage{amssymb}\usepackage[dvipsnames]{xcolor}&#10;\pagestyle{empty}&#10;\begin{document}&#10;&#10;&#10;\noindent But with those data in hand, we can work polynomially hard and\\&#10;\noindent find exponentially small C.C.\\&#10;\end{document}"/>
  <p:tag name="IGUANATEXSIZE" val="22"/>
  <p:tag name="IGUANATEXCURSOR" val="250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.4672"/>
  <p:tag name="ORIGINALWIDTH" val="3083.615"/>
  <p:tag name="LATEXADDIN" val="\documentclass{article}&#10;\usepackage{amsmath}&#10;\usepackage{amssymb}\usepackage[dvipsnames]{xcolor}&#10;\pagestyle{empty}&#10;\begin{document}&#10;&#10;&#10;\noindent The final answers are expressed in terms of integers, and\\&#10;\noindent much can be verified by hand.\\&#10;\end{document}"/>
  <p:tag name="IGUANATEXSIZE" val="22"/>
  <p:tag name="IGUANATEXCURSOR" val="219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1571.803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Comments on Computability}$$&#10;&#10;&#10;\end{document}"/>
  <p:tag name="IGUANATEXSIZE" val="36"/>
  <p:tag name="IGUANATEXCURSOR" val="239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06.4492"/>
  <p:tag name="ORIGINALWIDTH" val="3042.37"/>
  <p:tag name="LATEXADDIN" val="\documentclass{article}&#10;\usepackage{amsmath}&#10;\usepackage{amssymb}&#10;\pagestyle{empty}\usepackage[dvipsnames]{xcolor}&#10;&#10;\begin{document}&#10;&#10;\noindent The flux landscape is low-dimensional,\\&#10;\noindent so the statistical analysis of Denef and Douglas predicts\\ &#10;\noindent that $W_0$ values as small as we find should not exist.&#10;&#10;&#10;&#10;\end{document}&#10;&#10;\end{document}"/>
  <p:tag name="IGUANATEXSIZE" val="22"/>
  <p:tag name="IGUANATEXCURSOR" val="254"/>
  <p:tag name="TRANSPARENCY" val="True"/>
  <p:tag name="LATEXENGINEID" val="0"/>
  <p:tag name="TEMPFOLDER" val="c:\temp\"/>
  <p:tag name="LATEXFORMHEIGHT" val="312"/>
  <p:tag name="LATEXFORMWIDTH" val="612.85"/>
  <p:tag name="LATEXFORMWRAP" val="Fals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5.9805"/>
  <p:tag name="ORIGINALWIDTH" val="1845.519"/>
  <p:tag name="LATEXADDIN" val="\documentclass{article}&#10;\usepackage{amsmath}&#10;\usepackage{amssymb}&#10;\pagestyle{empty}\usepackage[dvipsnames]{xcolor}&#10;&#10;\begin{document}&#10;&#10;&#10;$\rho_{\text{vac}} \lesssim 10^{-123}\,M_{\text{pl}}^4$~~is {\color{Bittersweet} out of reach}.&#10;\end{document}&#10;&#10;\end{document}"/>
  <p:tag name="IGUANATEXSIZE" val="20"/>
  <p:tag name="IGUANATEXCURSOR" val="189"/>
  <p:tag name="TRANSPARENCY" val="True"/>
  <p:tag name="LATEXENGINEID" val="0"/>
  <p:tag name="TEMPFOLDER" val="c:\temp\"/>
  <p:tag name="LATEXFORMHEIGHT" val="312"/>
  <p:tag name="LATEXFORMWIDTH" val="612.85"/>
  <p:tag name="LATEXFORMWRAP" val="False"/>
  <p:tag name="BITMAPVECTOR" val="0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1171.354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Denef, Douglas, 04}}$$&#10;&#10;&#10;\end{document}"/>
  <p:tag name="IGUANATEXSIZE" val="12"/>
  <p:tag name="IGUANATEXCURSOR" val="260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0.9299"/>
  <p:tag name="ORIGINALWIDTH" val="3688.039"/>
  <p:tag name="LATEXADDIN" val="\documentclass{article}&#10;\usepackage{amsmath}&#10;\usepackage{amssymb}&#10;\pagestyle{empty}\usepackage[dvipsnames]{xcolor}&#10;&#10;\begin{document}&#10;&#10;\noindent They approximated the fluxes as \emph{continuous}.\\&#10;\noindent But we are imposing one exact (integer) equation, $W^{\text{flux}}_{\text{perturbative}} = 0$.\\&#10;\noindent So our solutions are \emph{measure zero} in their ensemble.\\&#10;\noindent However, in any finite landscape of vacua, ours are a finite fraction.&#10;&#10;&#10;&#10;\end{document}&#10;&#10;\end{document}"/>
  <p:tag name="IGUANATEXSIZE" val="22"/>
  <p:tag name="IGUANATEXCURSOR" val="422"/>
  <p:tag name="TRANSPARENCY" val="True"/>
  <p:tag name="LATEXENGINEID" val="0"/>
  <p:tag name="TEMPFOLDER" val="c:\temp\"/>
  <p:tag name="LATEXFORMHEIGHT" val="312"/>
  <p:tag name="LATEXFORMWIDTH" val="612.85"/>
  <p:tag name="LATEXFORMWRAP" val="Fals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3.967"/>
  <p:tag name="ORIGINALWIDTH" val="3526.809"/>
  <p:tag name="LATEXADDIN" val="\documentclass{article}&#10;\usepackage{amsmath}&#10;\usepackage{amssymb}&#10;\pagestyle{empty}&#10;\begin{document}&#10;&#10;&#10;\noindent {\emph{Attack the cosmological constant problem in quantum gravity} &#10;&#10;%\smallskip&#10;\noindent \emph{by constructing vacua of string theory with small vacuum energy.}&#10; &#10;&#10;\end{document}"/>
  <p:tag name="IGUANATEXSIZE" val="20"/>
  <p:tag name="IGUANATEXCURSOR" val="184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2835.396"/>
  <p:tag name="LATEXADDIN" val="\documentclass{article}&#10;\usepackage{amsmath}&#10;\usepackage{mathrsfs}&#10;\usepackage{amssymb}&#10;\usepackage{bbm}&#10;\usepackage{bm}&#10;\usepackage[dvipsnames]{xcolor}&#10;&#10;&#10;&#10;\pagestyle{empty}&#10;\begin{document}&#10;&#10;$$\color{White}\text{String Phenomenology 2022, Liverpool, July 4, 2022}$$&#10;&#10;&#10;\end{document}"/>
  <p:tag name="IGUANATEXSIZE" val="16"/>
  <p:tag name="IGUANATEXCURSOR" val="259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4043.494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Bousso, Polchinski 00~~~Feng, March-Russell, Sethi, Wilczek 00}}$$&#10;&#10;&#10;\end{document}"/>
  <p:tag name="IGUANATEXSIZE" val="10"/>
  <p:tag name="IGUANATEXCURSOR" val="304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2317.21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Exponential hierarchies at polynomial cost}$$&#10;&#10;&#10;\end{document}"/>
  <p:tag name="IGUANATEXSIZE" val="32"/>
  <p:tag name="IGUANATEXCURSOR" val="256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2.4259"/>
  <p:tag name="ORIGINALWIDTH" val="4206.974"/>
  <p:tag name="LATEXADDIN" val="\documentclass{article}&#10;\usepackage{amsmath}&#10;\usepackage{amssymb}&#10;\pagestyle{empty}\usepackage[dvipsnames]{xcolor}&#10;\begin{document}&#10;&#10;&#10;\noindent Instead of &#10;&#10;\noindent {\color{Black}{tuning order-one terms in a high-dimensional lattice &#10;to exponential precision}}, &#10;&#10;$$ e.g.~~~\rho_{\text{vac}} = \sum \mathcal{O}(1)  = 10^{-100}~~~\text{ in 100 dimensions}\,,$$&#10;&#10; &#10;&#10;\end{document}"/>
  <p:tag name="IGUANATEXSIZE" val="20"/>
  <p:tag name="IGUANATEXCURSOR" val="293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.2309"/>
  <p:tag name="ORIGINALWIDTH" val="2257.968"/>
  <p:tag name="LATEXADDIN" val="\documentclass{article}&#10;\usepackage{amsmath}&#10;\usepackage{mathrsfs}&#10;\usepackage{amssymb}&#10;\usepackage{bbm}&#10;\usepackage{bm}\usepackage[dvipsnames]{xcolor}&#10;&#10;\pagestyle{empty}&#10;\begin{document}&#10;&#10;$$  e.g.~~~W \propto -2\,e^{2\pi i \tau \cdot \frac{7}{29}}+252\,e^{2\pi i \tau \cdot \frac{7}{28}}&#10; +\ldots ~~~$$&#10;&#10;&#10;\end{document}"/>
  <p:tag name="IGUANATEXSIZE" val="20"/>
  <p:tag name="IGUANATEXCURSOR" val="210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8.7177"/>
  <p:tag name="ORIGINALWIDTH" val="2793.401"/>
  <p:tag name="LATEXADDIN" val="\documentclass{article}&#10;\usepackage{amsmath}&#10;\usepackage{amssymb}&#10;\pagestyle{empty}&#10;\begin{document}&#10;&#10;&#10;$$\text{leading to vacuum energy }~~\propto \Bigl(\frac{2}{252}\Bigr)^{2\times 29} \approx 10^{-122}\,$$&#10;&#10;\end{document}"/>
  <p:tag name="IGUANATEXSIZE" val="20"/>
  <p:tag name="IGUANATEXCURSOR" val="205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55.1931"/>
  <p:tag name="ORIGINALWIDTH" val="4282.715"/>
  <p:tag name="LATEXADDIN" val="\documentclass{article}&#10;\usepackage{amsmath}&#10;\usepackage{amssymb}&#10;\pagestyle{empty}\usepackage[dvipsnames]{xcolor}&#10;\begin{document}&#10;&#10;&#10; &#10;&#10; &#10;\noindent we work in {\color{Bittersweet}low-dimensional} lattices $(4 \le \text{dim} \le 10)$. &#10;&#10;\smallskip&#10;\noindent We solve a Diophantine problem to find {\color{NavyBlue}`pertubatively flat vacua'} &#10;&#10;\noindent in which all perturbative terms are {\color{Bittersweet}exactly zero} along a one-dimensional locus.\\&#10;&#10; &#10;&#10;&#10;&#10; &#10;&#10; &#10;  &#10;&#10;\end{document}"/>
  <p:tag name="IGUANATEXSIZE" val="20"/>
  <p:tag name="IGUANATEXCURSOR" val="205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1.6985"/>
  <p:tag name="ORIGINALWIDTH" val="3991.001"/>
  <p:tag name="LATEXADDIN" val="\documentclass{article}&#10;\usepackage{amsmath}&#10;\usepackage{amssymb}&#10;\pagestyle{empty}\usepackage[dvipsnames]{xcolor}&#10;\begin{document}&#10;&#10;&#10; &#10;&#10; &#10; &#10;&#10;\noindent What remain are {\color{Bittersweet}naturally exponentially small} terms from instantons.&#10;&#10;\noindent By discrete, explicit choices of Calabi-Yau topology and quantized fluxes,&#10;&#10;\noindent we {\color{Bittersweet}tune their exponents to polynomial precision},&#10;&#10;  &#10;&#10;\end{document}"/>
  <p:tag name="IGUANATEXSIZE" val="20"/>
  <p:tag name="IGUANATEXCURSOR" val="140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1952.756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Demirtas, Kim, L.M., Moritz 19}}$$&#10;&#10;&#10;\end{document}"/>
  <p:tag name="IGUANATEXSIZE" val="12"/>
  <p:tag name="IGUANATEXCURSOR" val="231"/>
  <p:tag name="TRANSPARENCY" val="True"/>
  <p:tag name="FILENAME" val="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2863.892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Demirtas, Kim, L.M., Moritz, Rios-Tascon, 21}}$$&#10;&#10;&#10;\end{document}"/>
  <p:tag name="IGUANATEXSIZE" val="12"/>
  <p:tag name="IGUANATEXCURSOR" val="286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5.4856"/>
  <p:tag name="ORIGINALWIDTH" val="1230.596"/>
  <p:tag name="LATEXADDIN" val="\documentclass{article}&#10;\usepackage{amsmath,amssymb}&#10;\pagestyle{empty}\usepackage[dvipsnames]{xcolor}&#10;\begin{document}&#10;&#10;%\noindent We sample points inside the stretched K\&quot;ahler cone, for it is there that\\&#10; &#10;$$\text{in }\mathcal{N}=1\text{ SUSY AdS}_4\,.$$&#10;&#10;\end{document}"/>
  <p:tag name="IGUANATEXSIZE" val="20"/>
  <p:tag name="IGUANATEXCURSOR" val="255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1874.766"/>
  <p:tag name="LATEXADDIN" val="\documentclass{article}&#10;\usepackage{amsmath}&#10;\usepackage{mathrsfs}&#10;\usepackage{amssymb}&#10;\usepackage{bbm}&#10;\usepackage{bm}&#10;\usepackage[dvipsnames]{xcolor}&#10;&#10;&#10;&#10;\pagestyle{empty}&#10;\begin{document}&#10;&#10;$$\color{White}\text{Photo credit: Dark Energy Survey}$$&#10;&#10;&#10;\end{document}"/>
  <p:tag name="IGUANATEXSIZE" val="8"/>
  <p:tag name="IGUANATEXCURSOR" val="245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2978.628"/>
  <p:tag name="LATEXADDIN" val="\documentclass{article}&#10;\usepackage{amsmath}&#10;\usepackage{amssymb}&#10;\pagestyle{empty}&#10;\begin{document}&#10;&#10;&#10;$$\text{We find solutions of type IIB string theory of the form}$$&#10;&#10;\end{document}"/>
  <p:tag name="IGUANATEXSIZE" val="20"/>
  <p:tag name="IGUANATEXCURSOR" val="119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2310.461"/>
  <p:tag name="LATEXADDIN" val="\documentclass{article}&#10;\usepackage{amsmath}&#10;\usepackage{amssymb}&#10;\pagestyle{empty}&#10;\begin{document}&#10;&#10;&#10;$$\text{The vacuum energy is exponentially small.}$$&#10;&#10;\end{document}"/>
  <p:tag name="IGUANATEXSIZE" val="20"/>
  <p:tag name="IGUANATEXCURSOR" val="151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8.2302"/>
  <p:tag name="ORIGINALWIDTH" val="1973.753"/>
  <p:tag name="LATEXADDIN" val="\documentclass{article}&#10;\usepackage{amsmath}&#10;\usepackage{amssymb}&#10;\pagestyle{empty}&#10;\begin{document}&#10;&#10;&#10;$$\text{--- in some cases }|\rho_{\text{vac}}| \le 10^{-123} M_{\text{pl}}^4.$$&#10;&#10;\end{document}"/>
  <p:tag name="IGUANATEXSIZE" val="20"/>
  <p:tag name="IGUANATEXCURSOR" val="116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9865"/>
  <p:tag name="ORIGINALWIDTH" val="1814.023"/>
  <p:tag name="LATEXADDIN" val="\documentclass{article}&#10;\usepackage{amsmath}&#10;\usepackage{amssymb}&#10;\pagestyle{empty}&#10;\begin{document}&#10;&#10;&#10;$$\text{with }X_6\text{ a Calabi-Yau orientifold.}$$&#10;&#10;\end{document}"/>
  <p:tag name="IGUANATEXSIZE" val="20"/>
  <p:tag name="IGUANATEXCURSOR" val="152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.23882"/>
  <p:tag name="ORIGINALWIDTH" val="3354.331"/>
  <p:tag name="LATEXADDIN" val="\documentclass{article}&#10;\usepackage{amsmath}&#10;\usepackage{amssymb}&#10;\pagestyle{empty}&#10;\begin{document}&#10;&#10;&#10;$$\text{Mechanism: racetrack of worldsheet instantons on the mirror.}$$&#10;&#10;\end{document}"/>
  <p:tag name="IGUANATEXSIZE" val="20"/>
  <p:tag name="IGUANATEXCURSOR" val="171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3633.296"/>
  <p:tag name="LATEXADDIN" val="\documentclass{article}&#10;\usepackage{amsmath}&#10;\usepackage{amssymb}&#10;\pagestyle{empty}&#10;\begin{document}&#10;&#10;&#10;$$\text{Modest integers --- Gopakumar-Vafa invariants and flux quanta ---}$$&#10;\end{document}"/>
  <p:tag name="IGUANATEXSIZE" val="20"/>
  <p:tag name="IGUANATEXCURSOR" val="179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2462.692"/>
  <p:tag name="LATEXADDIN" val="\documentclass{article}&#10;\usepackage{amsmath}&#10;\usepackage{amssymb}&#10;\pagestyle{empty}&#10;\begin{document}&#10;&#10;&#10;$$\text{get exponentiated to give the vacuum energy.}$$&#10;\end{document}"/>
  <p:tag name="IGUANATEXSIZE" val="20"/>
  <p:tag name="IGUANATEXCURSOR" val="155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591"/>
  <p:tag name="ORIGINALWIDTH" val="1570.304"/>
  <p:tag name="LATEXADDIN" val="\documentclass{article}&#10;\usepackage{amsmath}&#10;\usepackage{mathrsfs}&#10;\usepackage{amssymb}&#10;\usepackage{bbm}&#10;\usepackage{bm}&#10;&#10;\pagestyle{empty}&#10;\begin{document}&#10;&#10;$$\text{example:  }\left(\frac{2}{252}\right)^{58} \approx 10^{-122}\,$$&#10;&#10;&#10;\end{document}"/>
  <p:tag name="IGUANATEXSIZE" val="20"/>
  <p:tag name="IGUANATEXCURSOR" val="173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9.4863"/>
  <p:tag name="ORIGINALWIDTH" val="584.177"/>
  <p:tag name="LATEXADDIN" val="\documentclass{article}&#10;\usepackage{amsmath}&#10;\usepackage{amssymb}&#10;\usepackage[dvipsnames]{xcolor}&#10;\pagestyle{empty}&#10;\begin{document}&#10;&#10;&#10;$$\text{AdS}_4\times X_6$$&#10;&#10;\end{document}"/>
  <p:tag name="IGUANATEXSIZE" val="20"/>
  <p:tag name="IGUANATEXCURSOR" val="159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.2347"/>
  <p:tag name="ORIGINALWIDTH" val="3373.828"/>
  <p:tag name="LATEXADDIN" val="\documentclass{article}&#10;\usepackage{amsmath}&#10;\usepackage{amssymb}&#10;\pagestyle{empty}&#10;\begin{document}&#10;&#10;&#10;$$\text{The solutions are $\mathcal{N}=1$ supersymmetric and have no moduli.}$$&#10;&#10;\end{document}"/>
  <p:tag name="IGUANATEXSIZE" val="20"/>
  <p:tag name="IGUANATEXCURSOR" val="145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45.6693"/>
  <p:tag name="ORIGINALWIDTH" val="2136.483"/>
  <p:tag name="LATEXADDIN" val="\documentclass{article}&#10;\usepackage{amsmath}&#10;\usepackage{mathrsfs}&#10;\usepackage{amssymb}&#10;\usepackage{bbm}&#10;\usepackage{bm}&#10;&#10;\pagestyle{empty}\usepackage[dvipsnames]{xcolor}&#10;&#10;\begin{document}&#10;&#10; \color{White}&#10;&#10;&#10;\begin{equation}\label{eq:DeltaCirc_vertices_main}&#10;\begin{aligned}&#10;1  &amp; -1 &amp; -1 &amp; -1 &amp; -1 &amp; -1 &amp; -1 &amp; -1 &amp; -1\\&#10;-1 &amp; -1 &amp;  2 &amp; -1 &amp; -1 &amp; -1 &amp;  2 &amp;  2 &amp;  2\\&#10;-1 &amp; 5  &amp; -1 &amp; -1 &amp; -1 &amp;  5 &amp; -1 &amp;  2 &amp;  2\\&#10;-1 &amp; 9  &amp;  0 &amp; -1 &amp;  3 &amp; -1 &amp; -1 &amp; -1 &amp;  0&#10;\end{aligned} \, \nonumber&#10;\end{equation}&#10;&#10;\end{document}"/>
  <p:tag name="IGUANATEXSIZE" val="20"/>
  <p:tag name="IGUANATEXCURSOR" val="464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2051.744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Small \textit{negative} cosmological constants}$$&#10;&#10;&#10;\end{document}"/>
  <p:tag name="IGUANATEXSIZE" val="32"/>
  <p:tag name="IGUANATEXCURSOR" val="237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842.8947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in string theory}$$&#10;&#10;&#10;\end{document}"/>
  <p:tag name="IGUANATEXSIZE" val="32"/>
  <p:tag name="IGUANATEXCURSOR" val="230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9824"/>
  <p:tag name="ORIGINALWIDTH" val="2628.421"/>
  <p:tag name="LATEXADDIN" val="\documentclass{article}&#10;\usepackage{amsmath}&#10;\usepackage{mathrsfs}&#10;\usepackage{amssymb}&#10;\usepackage{bbm}&#10;\usepackage{bm}&#10;&#10;\pagestyle{empty}&#10;\begin{document}&#10;&#10;$$\text{Hierarchical scale separation, }\ell_{\mathrm{AdS}}/\ell_{\mathrm{KK}} &gt; 10^{100}\,.$$&#10;&#10;&#10;\end{document}"/>
  <p:tag name="IGUANATEXSIZE" val="20"/>
  <p:tag name="IGUANATEXCURSOR" val="250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2863.892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Demirtas, Kim, L.M., Moritz, Rios-Tascon, 21}}$$&#10;&#10;&#10;\end{document}"/>
  <p:tag name="IGUANATEXSIZE" val="12"/>
  <p:tag name="IGUANATEXCURSOR" val="286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2051.744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Small \textit{negative} cosmological constants}$$&#10;&#10;&#10;\end{document}"/>
  <p:tag name="IGUANATEXSIZE" val="32"/>
  <p:tag name="IGUANATEXCURSOR" val="237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842.8947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in string theory}$$&#10;&#10;&#10;\end{document}"/>
  <p:tag name="IGUANATEXSIZE" val="32"/>
  <p:tag name="IGUANATEXCURSOR" val="230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3520.06"/>
  <p:tag name="LATEXADDIN" val="\documentclass{article}&#10;\usepackage{amsmath}&#10;\usepackage{amssymb}&#10;\pagestyle{empty}&#10;\begin{document}&#10;&#10;&#10;$$\text{So our constructions do not yet help with the real C.C. problem,}$$&#10;\end{document}"/>
  <p:tag name="IGUANATEXSIZE" val="20"/>
  <p:tag name="IGUANATEXCURSOR" val="175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651.294"/>
  <p:tag name="LATEXADDIN" val="\documentclass{article}&#10;\usepackage{amsmath}&#10;\usepackage{amssymb}&#10;\pagestyle{empty}&#10;\begin{document}&#10;&#10;&#10;$$\text{These models are not realistic:}$$&#10;&#10;\end{document}"/>
  <p:tag name="IGUANATEXSIZE" val="20"/>
  <p:tag name="IGUANATEXCURSOR" val="142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7364"/>
  <p:tag name="ORIGINALWIDTH" val="1622.797"/>
  <p:tag name="LATEXADDIN" val="\documentclass{article}&#10;\usepackage{amsmath}&#10;\usepackage{amssymb}&#10;\pagestyle{empty}&#10;\begin{document}&#10;&#10;&#10;$$\text{--- vacuum energy is negative. }$$&#10;&#10;\end{document}"/>
  <p:tag name="IGUANATEXSIZE" val="20"/>
  <p:tag name="IGUANATEXCURSOR" val="142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2365.954"/>
  <p:tag name="LATEXADDIN" val="\documentclass{article}&#10;\usepackage{amsmath}&#10;\usepackage{amssymb}&#10;\pagestyle{empty}&#10;\begin{document}&#10;&#10;&#10;$$\text{--- uplift to de Sitter could in principle give}$$&#10;&#10;\end{document}"/>
  <p:tag name="IGUANATEXSIZE" val="20"/>
  <p:tag name="IGUANATEXCURSOR" val="121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9.4563"/>
  <p:tag name="ORIGINALWIDTH" val="2572.928"/>
  <p:tag name="LATEXADDIN" val="\documentclass{article}&#10;\usepackage{amsmath}&#10;\usepackage{mathrsfs}&#10;\usepackage{amssymb}&#10;\usepackage{bbm}&#10;\usepackage{bm}&#10;\usepackage[dvipsnames]{xcolor}&#10;&#10;&#10;&#10;\pagestyle{empty}&#10;\begin{document}&#10;&#10; &#10; &#10;\color{White}&#10;&#10;&#10;\setcounter{MaxMatrixCols}{20}&#10;\begin{align}&#10;&amp; \begin{pmatrix}&#10;10&amp;  12 &amp; 8 &amp; 0 &amp; 0 &amp; 4 &amp; 0 &amp; 0 &amp; 2 &amp; 4 &amp; 11 &amp; -8&#10;\end{pmatrix}\, \nonumber\\&#10;&amp; \begin{pmatrix}&#10;0 &amp;  8 &amp; -15 &amp; 11 &amp; -2 &amp; 13 &amp; 0 &amp; 0 &amp; 0 &amp; 0 &amp; 0 &amp; 0&#10;\end{pmatrix}\, \nonumber&#10;\end{align}&#10;&#10;&#10;&#10;\end{document}"/>
  <p:tag name="IGUANATEXSIZE" val="20"/>
  <p:tag name="IGUANATEXCURSOR" val="193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3353.581"/>
  <p:tag name="LATEXADDIN" val="\documentclass{article}&#10;\usepackage{amsmath}&#10;\usepackage{amssymb}&#10;\pagestyle{empty}&#10;\begin{document}&#10;&#10;&#10;$$\text{--- Kaluza-Klein scale is high, but some moduli are ultralight.}$$&#10;&#10;\end{document}"/>
  <p:tag name="IGUANATEXSIZE" val="20"/>
  <p:tag name="IGUANATEXCURSOR" val="142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8.2302"/>
  <p:tag name="ORIGINALWIDTH" val="1064.117"/>
  <p:tag name="LATEXADDIN" val="\documentclass{article}&#10;\usepackage{amsmath}&#10;\usepackage{amssymb}&#10;\pagestyle{empty}&#10;\begin{document}&#10;&#10;&#10;$$\rho_{\text{vac}} \approx +10^{-123} M_{\text{pl}}^4,$$&#10;&#10;\end{document}"/>
  <p:tag name="IGUANATEXSIZE" val="20"/>
  <p:tag name="IGUANATEXCURSOR" val="158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.9828"/>
  <p:tag name="ORIGINALWIDTH" val="3060.367"/>
  <p:tag name="LATEXADDIN" val="\documentclass{article}&#10;\usepackage{amsmath}&#10;\usepackage{amssymb}&#10;\pagestyle{empty}&#10;\begin{document}&#10;&#10;&#10;$$\text{but with moduli and SUSY-breaking scales }\lesssim 10^{-33}\,\mathrm{eV}.$$&#10;&#10;\end{document}"/>
  <p:tag name="IGUANATEXSIZE" val="20"/>
  <p:tag name="IGUANATEXCURSOR" val="184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2670.416"/>
  <p:tag name="LATEXADDIN" val="\documentclass{article}&#10;\usepackage{amsmath}&#10;\usepackage{amssymb}&#10;\pagestyle{empty}&#10;\begin{document}&#10;&#10;&#10;$$\text{which is getting small C.C. after SUSY breaking.}$$&#10;\end{document}"/>
  <p:tag name="IGUANATEXSIZE" val="20"/>
  <p:tag name="IGUANATEXCURSOR" val="145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2951.631"/>
  <p:tag name="LATEXADDIN" val="\documentclass{article}&#10;\usepackage{amsmath}&#10;\usepackage{amssymb}&#10;\usepackage[dvipsnames]{xcolor}&#10;\pagestyle{empty}&#10;\begin{document}&#10;&#10;&#10;$$\text{They do solve a sort of {\color{Bittersweet}{supersymmetric C.C. problem}}},$$&#10;\end{document}"/>
  <p:tag name="IGUANATEXSIZE" val="20"/>
  <p:tag name="IGUANATEXCURSOR" val="218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3447.319"/>
  <p:tag name="LATEXADDIN" val="\documentclass{article}&#10;\usepackage{amsmath}&#10;\usepackage{amssymb}&#10;\pagestyle{empty}&#10;\begin{document}&#10;&#10;&#10;$$\text{showing how an exponentially large SUSY universe can arise in}$$&#10;\end{document}"/>
  <p:tag name="IGUANATEXSIZE" val="20"/>
  <p:tag name="IGUANATEXCURSOR" val="172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2583.427"/>
  <p:tag name="LATEXADDIN" val="\documentclass{article}&#10;\usepackage{amsmath}&#10;\usepackage{amssymb}&#10;\pagestyle{empty}&#10;\begin{document}&#10;&#10;&#10;$$\text{a theory with a small fundamental length-scale.}$$&#10;\end{document}"/>
  <p:tag name="IGUANATEXSIZE" val="20"/>
  <p:tag name="IGUANATEXCURSOR" val="158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2863.892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Demirtas, Kim, L.M., Moritz, Rios-Tascon, 21}}$$&#10;&#10;&#10;\end{document}"/>
  <p:tag name="IGUANATEXSIZE" val="12"/>
  <p:tag name="IGUANATEXCURSOR" val="286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734.9081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Collaboration&#10;}$$&#10;&#10;&#10;\end{document}"/>
  <p:tag name="IGUANATEXSIZE" val="36"/>
  <p:tag name="IGUANATEXCURSOR" val="22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2017.248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Demirtas, L.M., Rios-Tascon, 20}}$$&#10;&#10;&#10;\end{document}"/>
  <p:tag name="IGUANATEXSIZE" val="12"/>
  <p:tag name="IGUANATEXCURSOR" val="231"/>
  <p:tag name="TRANSPARENCY" val="True"/>
  <p:tag name="FILENAME" val="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4043.494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Bousso, Polchinski 00~~~Feng, March-Russell, Sethi, Wilczek 00}}$$&#10;&#10;&#10;\end{document}"/>
  <p:tag name="IGUANATEXSIZE" val="10"/>
  <p:tag name="IGUANATEXCURSOR" val="304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1952.756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Demirtas, Kim, L.M., Moritz 19}}$$&#10;&#10;&#10;\end{document}"/>
  <p:tag name="IGUANATEXSIZE" val="12"/>
  <p:tag name="IGUANATEXCURSOR" val="231"/>
  <p:tag name="TRANSPARENCY" val="True"/>
  <p:tag name="FILENAME" val="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1952.756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Demirtas, Kim, L.M., Moritz 20}}$$&#10;&#10;&#10;\end{document}"/>
  <p:tag name="IGUANATEXSIZE" val="12"/>
  <p:tag name="IGUANATEXCURSOR" val="231"/>
  <p:tag name="TRANSPARENCY" val="True"/>
  <p:tag name="FILENAME" val="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2863.892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Demirtas, Kim, L.M., Moritz, Rios-Tascon, 21}}$$&#10;&#10;&#10;\end{document}"/>
  <p:tag name="IGUANATEXSIZE" val="12"/>
  <p:tag name="IGUANATEXCURSOR" val="286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.7357"/>
  <p:tag name="ORIGINALWIDTH" val="2269.966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text{+works in progress with }\color{YellowOrange}\text{\tt{Gendler, Nally}}$$&#10;&#10;&#10;\end{document}"/>
  <p:tag name="IGUANATEXSIZE" val="12"/>
  <p:tag name="IGUANATEXCURSOR" val="241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244.4695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Plan}$$&#10;&#10;&#10;\end{document}"/>
  <p:tag name="IGUANATEXSIZE" val="36"/>
  <p:tag name="IGUANATEXCURSOR" val="218"/>
  <p:tag name="TRANSPARENCY" val="True"/>
  <p:tag name="FILENAME" val="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2263.217"/>
  <p:tag name="LATEXADDIN" val="\documentclass{article}&#10;\usepackage{amsmath}&#10;\usepackage{amssymb}&#10;\pagestyle{empty}&#10;\begin{document}&#10;&#10;&#10;$$\text{I.  Exponentially small flux superpotential}$$&#10;&#10;\end{document}"/>
  <p:tag name="IGUANATEXSIZE" val="24"/>
  <p:tag name="IGUANATEXCURSOR" val="15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2899.887"/>
  <p:tag name="LATEXADDIN" val="\documentclass{article}&#10;\usepackage{amsmath}&#10;\usepackage{amssymb}&#10;\pagestyle{empty}&#10;\begin{document}&#10;&#10;&#10;$$\text{II.  Nonperturbative superpotential for K\&quot;ahler moduli}$$&#10;&#10;\end{document}"/>
  <p:tag name="IGUANATEXSIZE" val="24"/>
  <p:tag name="IGUANATEXCURSOR" val="166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3.4871"/>
  <p:tag name="ORIGINALWIDTH" val="1552.306"/>
  <p:tag name="LATEXADDIN" val="\documentclass{article}&#10;\usepackage{amsmath}&#10;\usepackage{amssymb}&#10;\pagestyle{empty}&#10;\begin{document}&#10;&#10;&#10;$$\text{III.  Control of }\alpha'\text{ corrections}$$&#10;&#10;\end{document}"/>
  <p:tag name="IGUANATEXSIZE" val="24"/>
  <p:tag name="IGUANATEXCURSOR" val="114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.985"/>
  <p:tag name="ORIGINALWIDTH" val="3493.063"/>
  <p:tag name="LATEXADDIN" val="\documentclass{article}&#10;\usepackage{amsmath}&#10;\usepackage{mathrsfs}&#10;\usepackage{amssymb}&#10;\usepackage{bbm}&#10;\usepackage{bm}&#10;&#10;\pagestyle{empty}&#10;\begin{document}&#10;&#10;$$ \text{Type IIB string theory compactified on orientifold, X, of a CY}_3.$$&#10;&#10;&#10;\end{document}"/>
  <p:tag name="IGUANATEXSIZE" val="20"/>
  <p:tag name="IGUANATEXCURSOR" val="206"/>
  <p:tag name="TRANSPARENCY" val="True"/>
  <p:tag name="FILENAME" val="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3.4646"/>
  <p:tag name="ORIGINALWIDTH" val="1007.874"/>
  <p:tag name="LATEXADDIN" val="\documentclass{article}&#10;\usepackage{amsmath}&#10;\usepackage{mathrsfs}&#10;\usepackage{amssymb}&#10;\usepackage{bbm}&#10;\usepackage{bm}&#10;&#10;\pagestyle{empty}&#10;\begin{document}&#10;&#10;$$ W_{\mathrm{flux}} = \int_X G_3 \wedge \Omega  $$&#10;&#10;&#10;\end{document}"/>
  <p:tag name="IGUANATEXSIZE" val="20"/>
  <p:tag name="IGUANATEXCURSOR" val="176"/>
  <p:tag name="TRANSPARENCY" val="True"/>
  <p:tag name="FILENAME" val="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1233.596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\noindent \color{YellowOrange}\text{\tt{Dine and Seiberg 85}}&#10;&#10;&#10;\end{document}"/>
  <p:tag name="IGUANATEXSIZE" val="10"/>
  <p:tag name="IGUANATEXCURSOR" val="270"/>
  <p:tag name="TRANSPARENCY" val="True"/>
  <p:tag name="LATEXENGINEID" val="0"/>
  <p:tag name="TEMPFOLDER" val="c:\temp\"/>
  <p:tag name="LATEXFORMHEIGHT" val="312"/>
  <p:tag name="LATEXFORMWIDTH" val="847.35"/>
  <p:tag name="LATEXFORMWRAP" val="False"/>
  <p:tag name="BITMAPVECTOR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9824"/>
  <p:tag name="ORIGINALWIDTH" val="1588.301"/>
  <p:tag name="LATEXADDIN" val="\documentclass{article}&#10;\usepackage{amsmath}&#10;\usepackage{mathrsfs}&#10;\usepackage{amssymb}&#10;\usepackage{bbm}&#10;\usepackage{bm}&#10;\usepackage{color}&#10;&#10;\pagestyle{empty}&#10;\begin{document}&#10;&#10;$$\text{K\&quot;ahler:}~{\color{blue}{T_i}},~~i=1,\ldots h^{1,1}(X) $$&#10;&#10;&#10;\end{document}"/>
  <p:tag name="IGUANATEXSIZE" val="20"/>
  <p:tag name="IGUANATEXCURSOR" val="239"/>
  <p:tag name="TRANSPARENCY" val="True"/>
  <p:tag name="LATEXENGINEID" val="0"/>
  <p:tag name="TEMPFOLDER" val="C:\Users\Liam\Desktop\System Apps\foriguana\"/>
  <p:tag name="LATEXFORMHEIGHT" val="310.8"/>
  <p:tag name="LATEXFORMWIDTH" val="384"/>
  <p:tag name="LATEXFORMWRAP" val="False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406.4492"/>
  <p:tag name="LATEXADDIN" val="\documentclass{article}&#10;\usepackage{amsmath}&#10;\usepackage{mathrsfs}&#10;\usepackage{amssymb}&#10;\usepackage{bbm}&#10;\usepackage{bm}&#10;&#10;\pagestyle{empty}&#10;\begin{document}&#10;&#10;$$ \text{Moduli: }$$&#10;\end{document}"/>
  <p:tag name="IGUANATEXSIZE" val="20"/>
  <p:tag name="IGUANATEXCURSOR" val="176"/>
  <p:tag name="TRANSPARENCY" val="True"/>
  <p:tag name="FILENAME" val="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708.6614"/>
  <p:tag name="LATEXADDIN" val="\documentclass{article}&#10;\usepackage{amsmath}&#10;\usepackage{mathrsfs}&#10;\usepackage{amssymb}&#10;\usepackage{bbm}&#10;\usepackage{bm}&#10;\usepackage{color}&#10;&#10;\pagestyle{empty}&#10;\begin{document}&#10;&#10;$$ \text{axiodilaton }{\color{blue}{\tau}}$$&#10;&#10;&#10;\end{document}"/>
  <p:tag name="IGUANATEXSIZE" val="20"/>
  <p:tag name="IGUANATEXCURSOR" val="219"/>
  <p:tag name="TRANSPARENCY" val="True"/>
  <p:tag name="FILENAME" val="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9824"/>
  <p:tag name="ORIGINALWIDTH" val="2193.476"/>
  <p:tag name="LATEXADDIN" val="\documentclass{article}&#10;\usepackage{amsmath}&#10;\usepackage{mathrsfs}&#10;\usepackage{amssymb}&#10;\usepackage{bbm}&#10;\usepackage{bm}&#10;\usepackage{color}&#10;&#10;\pagestyle{empty}&#10;\begin{document}&#10;&#10;$$ \text{complex structure }{\color{blue}{z_a}},~~a=1,\ldots h^{2,1}(X)$$&#10;&#10;&#10;\end{document}"/>
  <p:tag name="IGUANATEXSIZE" val="20"/>
  <p:tag name="IGUANATEXCURSOR" val="248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1427.072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Gukov, Vafa, Witten 99}}$$&#10;&#10;&#10;\end{document}"/>
  <p:tag name="IGUANATEXSIZE" val="12"/>
  <p:tag name="IGUANATEXCURSOR" val="225"/>
  <p:tag name="TRANSPARENCY" val="True"/>
  <p:tag name="FILENAME" val="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9824"/>
  <p:tag name="ORIGINALWIDTH" val="3457.818"/>
  <p:tag name="LATEXADDIN" val="\documentclass{article}&#10;\usepackage{amsmath}&#10;\usepackage{mathrsfs}&#10;\usepackage{amssymb}&#10;\usepackage{bbm}&#10;\usepackage{bm}&#10;&#10;\pagestyle{empty}&#10;\begin{document}&#10;$$\text{Choose quantized fluxes }F_3, H_3 \in H^3(X,\mathbb{Z}).~~~~~G_3:=F_3-\tau H_3$$&#10;&#10;&#10;\end{document}"/>
  <p:tag name="IGUANATEXSIZE" val="20"/>
  <p:tag name="IGUANATEXCURSOR" val="189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338"/>
  <p:tag name="ORIGINALWIDTH" val="2289.464"/>
  <p:tag name="LATEXADDIN" val="\documentclass{article}&#10;\usepackage{amsmath}&#10;\usepackage{mathrsfs}&#10;\usepackage{amssymb}&#10;\usepackage{bbm}&#10;\usepackage{bm}&#10;&#10;\pagestyle{empty}&#10;\begin{document}&#10;&#10;$$ W(\tau,z_a,T_i) = W_{\mathrm{flux}}(\tau,z_a) + W_{\mathrm{np}}(\tau,z_a,T_i) $$&#10;&#10;&#10;\end{document}"/>
  <p:tag name="IGUANATEXSIZE" val="20"/>
  <p:tag name="IGUANATEXCURSOR" val="222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4.7282"/>
  <p:tag name="ORIGINALWIDTH" val="1553.806"/>
  <p:tag name="LATEXADDIN" val="\documentclass{article}&#10;\usepackage{amsmath}&#10;\usepackage{mathrsfs}&#10;\usepackage{amssymb}&#10;\usepackage{bbm}&#10;\usepackage{bm}&#10;&#10;\pagestyle{empty}&#10;\begin{document}&#10;&#10;$$ = \text{poly}(\tau,z_a)+\sum \text{exp}(\tau,z_a)$$&#10;&#10;&#10;\end{document}"/>
  <p:tag name="IGUANATEXSIZE" val="20"/>
  <p:tag name="IGUANATEXCURSOR" val="190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0.9636"/>
  <p:tag name="ORIGINALWIDTH" val="1868.766"/>
  <p:tag name="LATEXADDIN" val="\documentclass{article}&#10;\usepackage{amsmath}&#10;\pagestyle{empty}&#10;\begin{document}&#10;&#10;&#10;$$ = \sum_i \mathcal{A}_i(\tau,z_a)\,\mathrm{exp}\Bigl(-2\pi T_i\Bigr)\, + \ldots.$$&#10;&#10;\end{document}"/>
  <p:tag name="IGUANATEXSIZE" val="20"/>
  <p:tag name="IGUANATEXCURSOR" val="14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4.7282"/>
  <p:tag name="ORIGINALWIDTH" val="1631.046"/>
  <p:tag name="LATEXADDIN" val="\documentclass{article}&#10;\usepackage{amsmath}&#10;\usepackage{mathrsfs}&#10;\usepackage{amssymb}&#10;\usepackage{bbm}&#10;\usepackage{bm}&#10;&#10;\pagestyle{empty}&#10;\begin{document}&#10;&#10;$$W_{\mathrm{np}}= \sum\text{D-brane instantons}$$&#10;&#10;&#10;\end{document}"/>
  <p:tag name="IGUANATEXSIZE" val="20"/>
  <p:tag name="IGUANATEXCURSOR" val="187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97637</TotalTime>
  <Words>32</Words>
  <Application>Microsoft Office PowerPoint</Application>
  <PresentationFormat>On-screen Show (4:3)</PresentationFormat>
  <Paragraphs>53</Paragraphs>
  <Slides>41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Arial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Cornell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String Cosmology</dc:title>
  <dc:creator>Liam McAllister</dc:creator>
  <cp:lastModifiedBy>Liam McAllister</cp:lastModifiedBy>
  <cp:revision>2028</cp:revision>
  <dcterms:created xsi:type="dcterms:W3CDTF">2006-01-11T19:21:41Z</dcterms:created>
  <dcterms:modified xsi:type="dcterms:W3CDTF">2022-07-03T22:41:24Z</dcterms:modified>
</cp:coreProperties>
</file>